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Default Extension="pict" ContentType="image/pict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Layouts/slideLayout5.xml" ContentType="application/vnd.openxmlformats-officedocument.presentationml.slideLayout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Default Extension="xlsx" ContentType="application/vnd.openxmlformats-officedocument.spreadsheetml.sheet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8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8"/>
  </p:notesMasterIdLst>
  <p:sldIdLst>
    <p:sldId id="257" r:id="rId2"/>
    <p:sldId id="258" r:id="rId3"/>
    <p:sldId id="259" r:id="rId4"/>
    <p:sldId id="256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31" d="100"/>
          <a:sy n="131" d="100"/>
        </p:scale>
        <p:origin x="-180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ict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ict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ict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ict"/><Relationship Id="rId2" Type="http://schemas.openxmlformats.org/officeDocument/2006/relationships/image" Target="../media/image7.pict"/><Relationship Id="rId3" Type="http://schemas.openxmlformats.org/officeDocument/2006/relationships/image" Target="../media/image8.pict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ict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ict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BB29D8-90E6-0D47-934A-BEC518217DD2}" type="datetimeFigureOut">
              <a:rPr lang="en-US" smtClean="0"/>
              <a:t>1/27/10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729130-02B7-8747-B9DF-28BAD3186E3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</a:t>
            </a:r>
            <a:r>
              <a:rPr lang="en-US" baseline="0" dirty="0" smtClean="0"/>
              <a:t> canonical form to create circuit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29130-02B7-8747-B9DF-28BAD3186E39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</a:t>
            </a:r>
            <a:r>
              <a:rPr lang="en-US" baseline="0" dirty="0" smtClean="0"/>
              <a:t> canonical form to </a:t>
            </a:r>
            <a:r>
              <a:rPr lang="en-US" baseline="0" smtClean="0"/>
              <a:t>create circuit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29130-02B7-8747-B9DF-28BAD3186E39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</a:t>
            </a:r>
            <a:r>
              <a:rPr lang="en-US" baseline="0" dirty="0" smtClean="0"/>
              <a:t> canonical form to </a:t>
            </a:r>
            <a:r>
              <a:rPr lang="en-US" baseline="0" smtClean="0"/>
              <a:t>create circuit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29130-02B7-8747-B9DF-28BAD3186E39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19E845-B7D9-7F44-A2B1-D4FFABF3B5BD}" type="slidenum">
              <a:rPr lang="en-US">
                <a:latin typeface="Garamond" charset="0"/>
              </a:rPr>
              <a:pPr/>
              <a:t>17</a:t>
            </a:fld>
            <a:endParaRPr lang="en-US">
              <a:latin typeface="Garamond" charset="0"/>
            </a:endParaRPr>
          </a:p>
        </p:txBody>
      </p:sp>
      <p:sp>
        <p:nvSpPr>
          <p:cNvPr id="2457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6613" tIns="43307" rIns="86613" bIns="43307"/>
          <a:lstStyle/>
          <a:p>
            <a:endParaRPr lang="en-US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FD501E-D5EC-4944-896D-40A6F8E8F9D6}" type="slidenum">
              <a:rPr lang="en-US">
                <a:latin typeface="Garamond" charset="0"/>
              </a:rPr>
              <a:pPr/>
              <a:t>20</a:t>
            </a:fld>
            <a:endParaRPr lang="en-US">
              <a:latin typeface="Garamond" charset="0"/>
            </a:endParaRPr>
          </a:p>
        </p:txBody>
      </p:sp>
      <p:sp>
        <p:nvSpPr>
          <p:cNvPr id="3072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6613" tIns="43307" rIns="86613" bIns="43307"/>
          <a:lstStyle/>
          <a:p>
            <a:pPr marL="216233" indent="-216233"/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82D439-B113-664A-9A04-4033777699FE}" type="slidenum">
              <a:rPr lang="en-US">
                <a:latin typeface="Garamond" charset="0"/>
              </a:rPr>
              <a:pPr/>
              <a:t>21</a:t>
            </a:fld>
            <a:endParaRPr lang="en-US">
              <a:latin typeface="Garamond" charset="0"/>
            </a:endParaRPr>
          </a:p>
        </p:txBody>
      </p:sp>
      <p:sp>
        <p:nvSpPr>
          <p:cNvPr id="3277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6613" tIns="43307" rIns="86613" bIns="43307"/>
          <a:lstStyle/>
          <a:p>
            <a:endParaRPr lang="en-US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EFAE23-1115-C048-8875-D82DE7562005}" type="slidenum">
              <a:rPr lang="en-US">
                <a:latin typeface="Garamond" charset="0"/>
              </a:rPr>
              <a:pPr/>
              <a:t>22</a:t>
            </a:fld>
            <a:endParaRPr lang="en-US">
              <a:latin typeface="Garamond" charset="0"/>
            </a:endParaRPr>
          </a:p>
        </p:txBody>
      </p:sp>
      <p:sp>
        <p:nvSpPr>
          <p:cNvPr id="3481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6613" tIns="43307" rIns="86613" bIns="43307"/>
          <a:lstStyle/>
          <a:p>
            <a:endParaRPr lang="en-US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40FFE9-BD32-3E43-9EC1-108D95704357}" type="slidenum">
              <a:rPr lang="en-US">
                <a:latin typeface="Garamond" charset="0"/>
              </a:rPr>
              <a:pPr/>
              <a:t>23</a:t>
            </a:fld>
            <a:endParaRPr lang="en-US">
              <a:latin typeface="Garamond" charset="0"/>
            </a:endParaRPr>
          </a:p>
        </p:txBody>
      </p:sp>
      <p:sp>
        <p:nvSpPr>
          <p:cNvPr id="3686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6613" tIns="43307" rIns="86613" bIns="43307"/>
          <a:lstStyle/>
          <a:p>
            <a:endParaRPr lang="en-US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D93AFB-1116-0D4B-B4A5-1CDDF38DDCBA}" type="slidenum">
              <a:rPr lang="en-US">
                <a:latin typeface="Garamond" charset="0"/>
              </a:rPr>
              <a:pPr/>
              <a:t>24</a:t>
            </a:fld>
            <a:endParaRPr lang="en-US">
              <a:latin typeface="Garamond" charset="0"/>
            </a:endParaRPr>
          </a:p>
        </p:txBody>
      </p:sp>
      <p:sp>
        <p:nvSpPr>
          <p:cNvPr id="3891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6613" tIns="43307" rIns="86613" bIns="43307"/>
          <a:lstStyle/>
          <a:p>
            <a:endParaRPr lang="en-US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2AB2-E64E-C146-B8E4-C04777081D3A}" type="datetimeFigureOut">
              <a:rPr lang="en-US" smtClean="0"/>
              <a:t>1/27/10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83560-1A14-C64D-9104-C376AE9D5C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2AB2-E64E-C146-B8E4-C04777081D3A}" type="datetimeFigureOut">
              <a:rPr lang="en-US" smtClean="0"/>
              <a:t>1/27/10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83560-1A14-C64D-9104-C376AE9D5C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2AB2-E64E-C146-B8E4-C04777081D3A}" type="datetimeFigureOut">
              <a:rPr lang="en-US" smtClean="0"/>
              <a:t>1/27/10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83560-1A14-C64D-9104-C376AE9D5C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2AB2-E64E-C146-B8E4-C04777081D3A}" type="datetimeFigureOut">
              <a:rPr lang="en-US" smtClean="0"/>
              <a:t>1/27/10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83560-1A14-C64D-9104-C376AE9D5C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2AB2-E64E-C146-B8E4-C04777081D3A}" type="datetimeFigureOut">
              <a:rPr lang="en-US" smtClean="0"/>
              <a:t>1/27/10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83560-1A14-C64D-9104-C376AE9D5C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2AB2-E64E-C146-B8E4-C04777081D3A}" type="datetimeFigureOut">
              <a:rPr lang="en-US" smtClean="0"/>
              <a:t>1/27/10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83560-1A14-C64D-9104-C376AE9D5C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2AB2-E64E-C146-B8E4-C04777081D3A}" type="datetimeFigureOut">
              <a:rPr lang="en-US" smtClean="0"/>
              <a:t>1/27/10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83560-1A14-C64D-9104-C376AE9D5C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2AB2-E64E-C146-B8E4-C04777081D3A}" type="datetimeFigureOut">
              <a:rPr lang="en-US" smtClean="0"/>
              <a:t>1/27/10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83560-1A14-C64D-9104-C376AE9D5C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2AB2-E64E-C146-B8E4-C04777081D3A}" type="datetimeFigureOut">
              <a:rPr lang="en-US" smtClean="0"/>
              <a:t>1/27/10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83560-1A14-C64D-9104-C376AE9D5C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2AB2-E64E-C146-B8E4-C04777081D3A}" type="datetimeFigureOut">
              <a:rPr lang="en-US" smtClean="0"/>
              <a:t>1/27/10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83560-1A14-C64D-9104-C376AE9D5C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2AB2-E64E-C146-B8E4-C04777081D3A}" type="datetimeFigureOut">
              <a:rPr lang="en-US" smtClean="0"/>
              <a:t>1/27/10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83560-1A14-C64D-9104-C376AE9D5C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32AB2-E64E-C146-B8E4-C04777081D3A}" type="datetimeFigureOut">
              <a:rPr lang="en-US" smtClean="0"/>
              <a:t>1/27/10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83560-1A14-C64D-9104-C376AE9D5C9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package" Target="../embeddings/Microsoft_Excel_Sheet4.xlsx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Sheet5.xlsx"/><Relationship Id="rId4" Type="http://schemas.openxmlformats.org/officeDocument/2006/relationships/package" Target="../embeddings/Microsoft_Excel_Sheet6.xlsx"/><Relationship Id="rId5" Type="http://schemas.openxmlformats.org/officeDocument/2006/relationships/package" Target="../embeddings/Microsoft_Excel_Sheet7.xlsx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package" Target="../embeddings/Microsoft_Excel_Sheet8.xlsx"/><Relationship Id="rId5" Type="http://schemas.openxmlformats.org/officeDocument/2006/relationships/image" Target="../media/image11.jpeg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package" Target="../embeddings/Microsoft_Excel_Sheet9.xlsx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1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package" Target="../embeddings/Microsoft_Excel_Sheet1.xlsx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package" Target="../embeddings/Microsoft_Excel_Sheet2.xlsx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package" Target="../embeddings/Microsoft_Excel_Sheet3.xlsx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</a:rPr>
              <a:t>Chapter 1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/>
              <a:t>The Logic of Compound Statements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Subtraction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Binary subtraction is performed in the same manner as decimal subtraction.  </a:t>
            </a:r>
          </a:p>
          <a:p>
            <a:r>
              <a:rPr lang="en-US" dirty="0" smtClean="0"/>
              <a:t>When and how do you perform a borrow?</a:t>
            </a:r>
          </a:p>
          <a:p>
            <a:pPr lvl="1"/>
            <a:r>
              <a:rPr lang="en-US" dirty="0" smtClean="0"/>
              <a:t>Borrow is dependent on the base.  In decimal you borrow a 10’s value from the adjoining digit, however, in binary you borrow a 10</a:t>
            </a:r>
            <a:r>
              <a:rPr lang="en-US" baseline="-25000" dirty="0" smtClean="0"/>
              <a:t>2</a:t>
            </a:r>
            <a:r>
              <a:rPr lang="en-US" dirty="0" smtClean="0"/>
              <a:t> (2</a:t>
            </a:r>
            <a:r>
              <a:rPr lang="en-US" baseline="-25000" dirty="0" smtClean="0"/>
              <a:t>10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Example:</a:t>
            </a:r>
          </a:p>
          <a:p>
            <a:pPr lvl="2"/>
            <a:r>
              <a:rPr lang="en-US" dirty="0" smtClean="0"/>
              <a:t>1</a:t>
            </a:r>
            <a:r>
              <a:rPr lang="en-US" baseline="-25000" dirty="0" smtClean="0"/>
              <a:t>2</a:t>
            </a:r>
            <a:r>
              <a:rPr lang="en-US" dirty="0" smtClean="0"/>
              <a:t> - 0</a:t>
            </a:r>
            <a:r>
              <a:rPr lang="en-US" baseline="-25000" dirty="0" smtClean="0"/>
              <a:t>2</a:t>
            </a:r>
            <a:r>
              <a:rPr lang="en-US" dirty="0" smtClean="0"/>
              <a:t> = 1 (no borrow)</a:t>
            </a:r>
          </a:p>
          <a:p>
            <a:pPr lvl="2"/>
            <a:r>
              <a:rPr lang="en-US" dirty="0" smtClean="0"/>
              <a:t>1</a:t>
            </a:r>
            <a:r>
              <a:rPr lang="en-US" baseline="-25000" dirty="0" smtClean="0"/>
              <a:t>2</a:t>
            </a:r>
            <a:r>
              <a:rPr lang="en-US" dirty="0" smtClean="0"/>
              <a:t> - 1</a:t>
            </a:r>
            <a:r>
              <a:rPr lang="en-US" baseline="-25000" dirty="0" smtClean="0"/>
              <a:t>2</a:t>
            </a:r>
            <a:r>
              <a:rPr lang="en-US" dirty="0" smtClean="0"/>
              <a:t> = 0 (no borrow)</a:t>
            </a:r>
          </a:p>
          <a:p>
            <a:pPr lvl="2"/>
            <a:r>
              <a:rPr lang="en-US" dirty="0" smtClean="0"/>
              <a:t>10</a:t>
            </a:r>
            <a:r>
              <a:rPr lang="en-US" baseline="-25000" dirty="0" smtClean="0"/>
              <a:t>2</a:t>
            </a:r>
            <a:r>
              <a:rPr lang="en-US" dirty="0" smtClean="0"/>
              <a:t> - 1</a:t>
            </a:r>
            <a:r>
              <a:rPr lang="en-US" baseline="-25000" dirty="0" smtClean="0"/>
              <a:t>2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FF0000"/>
                </a:solidFill>
              </a:rPr>
              <a:t>0</a:t>
            </a:r>
            <a:r>
              <a:rPr lang="en-US" dirty="0" smtClean="0"/>
              <a:t>1</a:t>
            </a:r>
            <a:r>
              <a:rPr lang="en-US" baseline="-25000" dirty="0" smtClean="0"/>
              <a:t>2</a:t>
            </a:r>
            <a:r>
              <a:rPr lang="en-US" dirty="0" smtClean="0"/>
              <a:t> (borrow from 2’s position)</a:t>
            </a:r>
          </a:p>
          <a:p>
            <a:pPr lvl="2"/>
            <a:r>
              <a:rPr lang="en-US" dirty="0" smtClean="0"/>
              <a:t>2</a:t>
            </a:r>
            <a:r>
              <a:rPr lang="en-US" baseline="-25000" dirty="0" smtClean="0"/>
              <a:t>10 </a:t>
            </a:r>
            <a:r>
              <a:rPr lang="en-US" dirty="0" smtClean="0"/>
              <a:t>– 1</a:t>
            </a:r>
            <a:r>
              <a:rPr lang="en-US" baseline="-25000" dirty="0" smtClean="0"/>
              <a:t>10</a:t>
            </a:r>
            <a:r>
              <a:rPr lang="en-US" dirty="0" smtClean="0"/>
              <a:t> = 1</a:t>
            </a:r>
            <a:r>
              <a:rPr lang="en-US" baseline="-25000" dirty="0" smtClean="0"/>
              <a:t>10</a:t>
            </a:r>
            <a:r>
              <a:rPr lang="en-US" dirty="0" smtClean="0"/>
              <a:t> (check)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2753136" y="1434304"/>
          <a:ext cx="3974628" cy="4692935"/>
        </p:xfrm>
        <a:graphic>
          <a:graphicData uri="http://schemas.openxmlformats.org/presentationml/2006/ole">
            <p:oleObj spid="_x0000_s23555" name="Worksheet" r:id="rId3" imgW="2108200" imgH="2489200" progId="Excel.Sheet.12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Circuits for Addition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Addition requires two inputs (P, Q) and two outputs (Carry, Sum).</a:t>
            </a:r>
          </a:p>
          <a:p>
            <a:r>
              <a:rPr lang="en-US" dirty="0" smtClean="0"/>
              <a:t>Input/output table can be constructed to show the relationship of P,Q to Carry and P,Q to Sum.</a:t>
            </a:r>
          </a:p>
          <a:p>
            <a:endParaRPr lang="en-US" dirty="0"/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674586" y="5148045"/>
          <a:ext cx="3855171" cy="1347604"/>
        </p:xfrm>
        <a:graphic>
          <a:graphicData uri="http://schemas.openxmlformats.org/presentationml/2006/ole">
            <p:oleObj spid="_x0000_s24578" name="Worksheet" r:id="rId3" imgW="2870200" imgH="1003300" progId="Excel.Sheet.12">
              <p:embed/>
            </p:oleObj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4730007" y="5148045"/>
          <a:ext cx="3855171" cy="1347604"/>
        </p:xfrm>
        <a:graphic>
          <a:graphicData uri="http://schemas.openxmlformats.org/presentationml/2006/ole">
            <p:oleObj spid="_x0000_s24579" name="Worksheet" r:id="rId4" imgW="2870200" imgH="1003300" progId="Excel.Sheet.12">
              <p:embed/>
            </p:oleObj>
          </a:graphicData>
        </a:graphic>
      </p:graphicFrame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4102100" y="3843954"/>
          <a:ext cx="1093960" cy="1182659"/>
        </p:xfrm>
        <a:graphic>
          <a:graphicData uri="http://schemas.openxmlformats.org/presentationml/2006/ole">
            <p:oleObj spid="_x0000_s24580" name="Worksheet" r:id="rId5" imgW="469900" imgH="508000" progId="Excel.Sheet.12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Addition Circuits</a:t>
            </a:r>
            <a:br>
              <a:rPr lang="en-US" dirty="0" smtClean="0"/>
            </a:br>
            <a:r>
              <a:rPr lang="en-US" dirty="0" smtClean="0"/>
              <a:t>Half-Adder</a:t>
            </a:r>
            <a:endParaRPr lang="en-US" dirty="0"/>
          </a:p>
        </p:txBody>
      </p:sp>
      <p:pic>
        <p:nvPicPr>
          <p:cNvPr id="4" name="Content Placeholder 3" descr="01s501.jpg"/>
          <p:cNvPicPr>
            <a:picLocks noGrp="1" noChangeAspect="1"/>
          </p:cNvPicPr>
          <p:nvPr>
            <p:ph idx="1"/>
          </p:nvPr>
        </p:nvPicPr>
        <p:blipFill>
          <a:blip r:embed="rId2"/>
          <a:srcRect t="-30169" b="-30169"/>
          <a:stretch>
            <a:fillRect/>
          </a:stretch>
        </p:blipFill>
        <p:spPr/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Addition Circuits</a:t>
            </a:r>
            <a:br>
              <a:rPr lang="en-US" dirty="0" smtClean="0"/>
            </a:br>
            <a:r>
              <a:rPr lang="en-US" dirty="0" smtClean="0"/>
              <a:t>Full-Adder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full adder requires three inputs, (P, Q) and a carry in (R). </a:t>
            </a:r>
            <a:endParaRPr lang="en-US" dirty="0"/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1404977" y="3121790"/>
          <a:ext cx="1045623" cy="1497784"/>
        </p:xfrm>
        <a:graphic>
          <a:graphicData uri="http://schemas.openxmlformats.org/presentationml/2006/ole">
            <p:oleObj spid="_x0000_s26626" name="Worksheet" r:id="rId4" imgW="469900" imgH="673100" progId="Excel.Sheet.12">
              <p:embed/>
            </p:oleObj>
          </a:graphicData>
        </a:graphic>
      </p:graphicFrame>
      <p:pic>
        <p:nvPicPr>
          <p:cNvPr id="6" name="Picture 5" descr="01s502.jpg"/>
          <p:cNvPicPr>
            <a:picLocks noChangeAspect="1"/>
          </p:cNvPicPr>
          <p:nvPr/>
        </p:nvPicPr>
        <p:blipFill>
          <a:blip r:embed="rId5"/>
          <a:srcRect l="70533"/>
          <a:stretch>
            <a:fillRect/>
          </a:stretch>
        </p:blipFill>
        <p:spPr>
          <a:xfrm>
            <a:off x="4265423" y="2840635"/>
            <a:ext cx="2642081" cy="3603625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Addition Circuits</a:t>
            </a:r>
            <a:br>
              <a:rPr lang="en-US" dirty="0" smtClean="0"/>
            </a:br>
            <a:r>
              <a:rPr lang="en-US" dirty="0" smtClean="0"/>
              <a:t>Full-Adder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Full-adder can be constructed from multiple half-adders. </a:t>
            </a:r>
            <a:endParaRPr lang="en-US" dirty="0"/>
          </a:p>
        </p:txBody>
      </p:sp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3384601" y="2796610"/>
          <a:ext cx="1481859" cy="2643316"/>
        </p:xfrm>
        <a:graphic>
          <a:graphicData uri="http://schemas.openxmlformats.org/presentationml/2006/ole">
            <p:oleObj spid="_x0000_s29700" name="Worksheet" r:id="rId4" imgW="469900" imgH="838200" progId="Excel.Sheet.12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Addition Circuits</a:t>
            </a:r>
            <a:br>
              <a:rPr lang="en-US" dirty="0" smtClean="0"/>
            </a:br>
            <a:r>
              <a:rPr lang="en-US" dirty="0" smtClean="0"/>
              <a:t>Full-Adder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Full-adder can be constructed from two half-adders. </a:t>
            </a:r>
            <a:endParaRPr lang="en-US" dirty="0"/>
          </a:p>
        </p:txBody>
      </p:sp>
      <p:pic>
        <p:nvPicPr>
          <p:cNvPr id="6" name="Picture 5" descr="01s50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045922"/>
            <a:ext cx="8339386" cy="3351701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2-</a:t>
            </a:r>
            <a:fld id="{3259134D-3379-6642-879A-D65C1591D529}" type="slidenum">
              <a:rPr lang="en-US" smtClean="0">
                <a:latin typeface="Arial" charset="0"/>
              </a:rPr>
              <a:pPr/>
              <a:t>17</a:t>
            </a:fld>
            <a:endParaRPr lang="en-US" smtClean="0">
              <a:latin typeface="Arial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-128"/>
                <a:cs typeface="ＭＳ Ｐゴシック" charset="-128"/>
              </a:rPr>
              <a:t>Unsigned Integers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153400" cy="3429000"/>
          </a:xfrm>
        </p:spPr>
        <p:txBody>
          <a:bodyPr/>
          <a:lstStyle/>
          <a:p>
            <a:pPr marL="0" indent="0"/>
            <a:r>
              <a:rPr lang="en-US" sz="2000" dirty="0">
                <a:ea typeface="ＭＳ Ｐゴシック" charset="-128"/>
                <a:cs typeface="ＭＳ Ｐゴシック" charset="-128"/>
              </a:rPr>
              <a:t>Non-positional notation</a:t>
            </a:r>
          </a:p>
          <a:p>
            <a:pPr lvl="1"/>
            <a:r>
              <a:rPr lang="en-US" sz="1800" dirty="0"/>
              <a:t>could represent a number (“5”) with a string of ones (“11111”)</a:t>
            </a:r>
          </a:p>
          <a:p>
            <a:pPr lvl="1"/>
            <a:r>
              <a:rPr lang="en-US" sz="1800" dirty="0"/>
              <a:t>problems?</a:t>
            </a:r>
          </a:p>
          <a:p>
            <a:pPr marL="0" indent="0"/>
            <a:endParaRPr lang="en-US" sz="2000" dirty="0">
              <a:ea typeface="ＭＳ Ｐゴシック" charset="-128"/>
              <a:cs typeface="ＭＳ Ｐゴシック" charset="-128"/>
            </a:endParaRPr>
          </a:p>
          <a:p>
            <a:pPr marL="0" indent="0"/>
            <a:endParaRPr lang="en-US" sz="2000" dirty="0">
              <a:ea typeface="ＭＳ Ｐゴシック" charset="-128"/>
              <a:cs typeface="ＭＳ Ｐゴシック" charset="-128"/>
            </a:endParaRPr>
          </a:p>
          <a:p>
            <a:pPr marL="0" indent="0"/>
            <a:r>
              <a:rPr lang="en-US" sz="2000" dirty="0">
                <a:ea typeface="ＭＳ Ｐゴシック" charset="-128"/>
                <a:cs typeface="ＭＳ Ｐゴシック" charset="-128"/>
              </a:rPr>
              <a:t>Weighted positional notation</a:t>
            </a:r>
          </a:p>
          <a:p>
            <a:pPr lvl="1"/>
            <a:r>
              <a:rPr lang="en-US" sz="1800" dirty="0"/>
              <a:t>like decimal numbers: “329”</a:t>
            </a:r>
          </a:p>
          <a:p>
            <a:pPr lvl="1"/>
            <a:r>
              <a:rPr lang="en-US" sz="1800" dirty="0"/>
              <a:t>“3” is worth 300, because of its position, while “9” is only worth 9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512888" y="4419600"/>
            <a:ext cx="1955800" cy="1106488"/>
            <a:chOff x="953" y="2832"/>
            <a:chExt cx="1232" cy="697"/>
          </a:xfrm>
        </p:grpSpPr>
        <p:sp>
          <p:nvSpPr>
            <p:cNvPr id="23572" name="Text Box 5"/>
            <p:cNvSpPr txBox="1">
              <a:spLocks noChangeArrowheads="1"/>
            </p:cNvSpPr>
            <p:nvPr/>
          </p:nvSpPr>
          <p:spPr bwMode="auto">
            <a:xfrm>
              <a:off x="1298" y="2832"/>
              <a:ext cx="54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329</a:t>
              </a:r>
            </a:p>
          </p:txBody>
        </p:sp>
        <p:sp>
          <p:nvSpPr>
            <p:cNvPr id="23573" name="Text Box 6"/>
            <p:cNvSpPr txBox="1">
              <a:spLocks noChangeArrowheads="1"/>
            </p:cNvSpPr>
            <p:nvPr/>
          </p:nvSpPr>
          <p:spPr bwMode="auto">
            <a:xfrm>
              <a:off x="953" y="3241"/>
              <a:ext cx="4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10</a:t>
              </a:r>
              <a:r>
                <a:rPr lang="en-US" baseline="30000"/>
                <a:t>2</a:t>
              </a:r>
            </a:p>
          </p:txBody>
        </p:sp>
        <p:sp>
          <p:nvSpPr>
            <p:cNvPr id="23574" name="Text Box 7"/>
            <p:cNvSpPr txBox="1">
              <a:spLocks noChangeArrowheads="1"/>
            </p:cNvSpPr>
            <p:nvPr/>
          </p:nvSpPr>
          <p:spPr bwMode="auto">
            <a:xfrm>
              <a:off x="1369" y="3241"/>
              <a:ext cx="4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10</a:t>
              </a:r>
              <a:r>
                <a:rPr lang="en-US" baseline="30000"/>
                <a:t>1</a:t>
              </a:r>
            </a:p>
          </p:txBody>
        </p:sp>
        <p:sp>
          <p:nvSpPr>
            <p:cNvPr id="23575" name="Text Box 8"/>
            <p:cNvSpPr txBox="1">
              <a:spLocks noChangeArrowheads="1"/>
            </p:cNvSpPr>
            <p:nvPr/>
          </p:nvSpPr>
          <p:spPr bwMode="auto">
            <a:xfrm>
              <a:off x="1784" y="3241"/>
              <a:ext cx="4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10</a:t>
              </a:r>
              <a:r>
                <a:rPr lang="en-US" baseline="30000"/>
                <a:t>0</a:t>
              </a:r>
            </a:p>
          </p:txBody>
        </p:sp>
        <p:sp>
          <p:nvSpPr>
            <p:cNvPr id="23576" name="Line 9"/>
            <p:cNvSpPr>
              <a:spLocks noChangeShapeType="1"/>
            </p:cNvSpPr>
            <p:nvPr/>
          </p:nvSpPr>
          <p:spPr bwMode="auto">
            <a:xfrm flipV="1">
              <a:off x="1569" y="316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77" name="Line 10"/>
            <p:cNvSpPr>
              <a:spLocks noChangeShapeType="1"/>
            </p:cNvSpPr>
            <p:nvPr/>
          </p:nvSpPr>
          <p:spPr bwMode="auto">
            <a:xfrm flipV="1">
              <a:off x="1248" y="3168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78" name="Line 11"/>
            <p:cNvSpPr>
              <a:spLocks noChangeShapeType="1"/>
            </p:cNvSpPr>
            <p:nvPr/>
          </p:nvSpPr>
          <p:spPr bwMode="auto">
            <a:xfrm flipH="1" flipV="1">
              <a:off x="1776" y="3168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5126038" y="4419600"/>
            <a:ext cx="1785937" cy="1106488"/>
            <a:chOff x="1006" y="2832"/>
            <a:chExt cx="1125" cy="697"/>
          </a:xfrm>
        </p:grpSpPr>
        <p:sp>
          <p:nvSpPr>
            <p:cNvPr id="23565" name="Text Box 13"/>
            <p:cNvSpPr txBox="1">
              <a:spLocks noChangeArrowheads="1"/>
            </p:cNvSpPr>
            <p:nvPr/>
          </p:nvSpPr>
          <p:spPr bwMode="auto">
            <a:xfrm>
              <a:off x="1298" y="2832"/>
              <a:ext cx="54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101</a:t>
              </a:r>
            </a:p>
          </p:txBody>
        </p:sp>
        <p:sp>
          <p:nvSpPr>
            <p:cNvPr id="23566" name="Text Box 14"/>
            <p:cNvSpPr txBox="1">
              <a:spLocks noChangeArrowheads="1"/>
            </p:cNvSpPr>
            <p:nvPr/>
          </p:nvSpPr>
          <p:spPr bwMode="auto">
            <a:xfrm>
              <a:off x="1006" y="3241"/>
              <a:ext cx="29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2</a:t>
              </a:r>
              <a:r>
                <a:rPr lang="en-US" baseline="30000"/>
                <a:t>2</a:t>
              </a:r>
            </a:p>
          </p:txBody>
        </p:sp>
        <p:sp>
          <p:nvSpPr>
            <p:cNvPr id="23567" name="Text Box 15"/>
            <p:cNvSpPr txBox="1">
              <a:spLocks noChangeArrowheads="1"/>
            </p:cNvSpPr>
            <p:nvPr/>
          </p:nvSpPr>
          <p:spPr bwMode="auto">
            <a:xfrm>
              <a:off x="1422" y="3241"/>
              <a:ext cx="29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2</a:t>
              </a:r>
              <a:r>
                <a:rPr lang="en-US" baseline="30000"/>
                <a:t>1</a:t>
              </a:r>
            </a:p>
          </p:txBody>
        </p:sp>
        <p:sp>
          <p:nvSpPr>
            <p:cNvPr id="23568" name="Text Box 16"/>
            <p:cNvSpPr txBox="1">
              <a:spLocks noChangeArrowheads="1"/>
            </p:cNvSpPr>
            <p:nvPr/>
          </p:nvSpPr>
          <p:spPr bwMode="auto">
            <a:xfrm>
              <a:off x="1837" y="3241"/>
              <a:ext cx="29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2</a:t>
              </a:r>
              <a:r>
                <a:rPr lang="en-US" baseline="30000"/>
                <a:t>0</a:t>
              </a:r>
            </a:p>
          </p:txBody>
        </p:sp>
        <p:sp>
          <p:nvSpPr>
            <p:cNvPr id="23569" name="Line 17"/>
            <p:cNvSpPr>
              <a:spLocks noChangeShapeType="1"/>
            </p:cNvSpPr>
            <p:nvPr/>
          </p:nvSpPr>
          <p:spPr bwMode="auto">
            <a:xfrm flipV="1">
              <a:off x="1569" y="316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70" name="Line 18"/>
            <p:cNvSpPr>
              <a:spLocks noChangeShapeType="1"/>
            </p:cNvSpPr>
            <p:nvPr/>
          </p:nvSpPr>
          <p:spPr bwMode="auto">
            <a:xfrm flipV="1">
              <a:off x="1248" y="3168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71" name="Line 19"/>
            <p:cNvSpPr>
              <a:spLocks noChangeShapeType="1"/>
            </p:cNvSpPr>
            <p:nvPr/>
          </p:nvSpPr>
          <p:spPr bwMode="auto">
            <a:xfrm flipH="1" flipV="1">
              <a:off x="1776" y="3168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3559" name="Text Box 20"/>
          <p:cNvSpPr txBox="1">
            <a:spLocks noChangeArrowheads="1"/>
          </p:cNvSpPr>
          <p:nvPr/>
        </p:nvSpPr>
        <p:spPr bwMode="auto">
          <a:xfrm>
            <a:off x="992188" y="5638800"/>
            <a:ext cx="3132137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3x100 + 2x10 + 9x1 = 329</a:t>
            </a:r>
          </a:p>
        </p:txBody>
      </p:sp>
      <p:sp>
        <p:nvSpPr>
          <p:cNvPr id="23560" name="Text Box 21"/>
          <p:cNvSpPr txBox="1">
            <a:spLocks noChangeArrowheads="1"/>
          </p:cNvSpPr>
          <p:nvPr/>
        </p:nvSpPr>
        <p:spPr bwMode="auto">
          <a:xfrm>
            <a:off x="4859338" y="5638800"/>
            <a:ext cx="24257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1x4 + 0x2 + 1x1 = 5</a:t>
            </a:r>
          </a:p>
        </p:txBody>
      </p:sp>
      <p:sp>
        <p:nvSpPr>
          <p:cNvPr id="23561" name="Text Box 22"/>
          <p:cNvSpPr txBox="1">
            <a:spLocks noChangeArrowheads="1"/>
          </p:cNvSpPr>
          <p:nvPr/>
        </p:nvSpPr>
        <p:spPr bwMode="auto">
          <a:xfrm>
            <a:off x="4259263" y="4267200"/>
            <a:ext cx="10858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i="1"/>
              <a:t>most</a:t>
            </a:r>
          </a:p>
          <a:p>
            <a:r>
              <a:rPr lang="en-US" sz="1600" i="1"/>
              <a:t>significant</a:t>
            </a:r>
          </a:p>
        </p:txBody>
      </p:sp>
      <p:sp>
        <p:nvSpPr>
          <p:cNvPr id="23562" name="Text Box 23"/>
          <p:cNvSpPr txBox="1">
            <a:spLocks noChangeArrowheads="1"/>
          </p:cNvSpPr>
          <p:nvPr/>
        </p:nvSpPr>
        <p:spPr bwMode="auto">
          <a:xfrm>
            <a:off x="6621463" y="4267200"/>
            <a:ext cx="10858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i="1"/>
              <a:t>least</a:t>
            </a:r>
          </a:p>
          <a:p>
            <a:r>
              <a:rPr lang="en-US" sz="1600" i="1"/>
              <a:t>significant</a:t>
            </a:r>
          </a:p>
        </p:txBody>
      </p:sp>
      <p:sp>
        <p:nvSpPr>
          <p:cNvPr id="23563" name="Freeform 24"/>
          <p:cNvSpPr>
            <a:spLocks/>
          </p:cNvSpPr>
          <p:nvPr/>
        </p:nvSpPr>
        <p:spPr bwMode="auto">
          <a:xfrm>
            <a:off x="5105400" y="4416425"/>
            <a:ext cx="685800" cy="122238"/>
          </a:xfrm>
          <a:custGeom>
            <a:avLst/>
            <a:gdLst>
              <a:gd name="T0" fmla="*/ 0 w 432"/>
              <a:gd name="T1" fmla="*/ 3175 h 77"/>
              <a:gd name="T2" fmla="*/ 452438 w 432"/>
              <a:gd name="T3" fmla="*/ 3175 h 77"/>
              <a:gd name="T4" fmla="*/ 642938 w 432"/>
              <a:gd name="T5" fmla="*/ 22225 h 77"/>
              <a:gd name="T6" fmla="*/ 685800 w 432"/>
              <a:gd name="T7" fmla="*/ 122238 h 77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77"/>
              <a:gd name="T14" fmla="*/ 432 w 432"/>
              <a:gd name="T15" fmla="*/ 77 h 7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77">
                <a:moveTo>
                  <a:pt x="0" y="2"/>
                </a:moveTo>
                <a:cubicBezTo>
                  <a:pt x="47" y="2"/>
                  <a:pt x="218" y="0"/>
                  <a:pt x="285" y="2"/>
                </a:cubicBezTo>
                <a:cubicBezTo>
                  <a:pt x="352" y="4"/>
                  <a:pt x="381" y="2"/>
                  <a:pt x="405" y="14"/>
                </a:cubicBezTo>
                <a:cubicBezTo>
                  <a:pt x="429" y="26"/>
                  <a:pt x="427" y="64"/>
                  <a:pt x="432" y="77"/>
                </a:cubicBezTo>
              </a:path>
            </a:pathLst>
          </a:custGeom>
          <a:noFill/>
          <a:ln w="9525" cap="rnd">
            <a:solidFill>
              <a:schemeClr val="tx1"/>
            </a:solidFill>
            <a:prstDash val="sysDot"/>
            <a:round/>
            <a:headEnd/>
            <a:tailEnd type="triangle" w="sm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4" name="Freeform 25"/>
          <p:cNvSpPr>
            <a:spLocks/>
          </p:cNvSpPr>
          <p:nvPr/>
        </p:nvSpPr>
        <p:spPr bwMode="auto">
          <a:xfrm flipH="1">
            <a:off x="6248400" y="4419600"/>
            <a:ext cx="685800" cy="122238"/>
          </a:xfrm>
          <a:custGeom>
            <a:avLst/>
            <a:gdLst>
              <a:gd name="T0" fmla="*/ 0 w 432"/>
              <a:gd name="T1" fmla="*/ 3175 h 77"/>
              <a:gd name="T2" fmla="*/ 452438 w 432"/>
              <a:gd name="T3" fmla="*/ 3175 h 77"/>
              <a:gd name="T4" fmla="*/ 642938 w 432"/>
              <a:gd name="T5" fmla="*/ 22225 h 77"/>
              <a:gd name="T6" fmla="*/ 685800 w 432"/>
              <a:gd name="T7" fmla="*/ 122238 h 77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77"/>
              <a:gd name="T14" fmla="*/ 432 w 432"/>
              <a:gd name="T15" fmla="*/ 77 h 7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77">
                <a:moveTo>
                  <a:pt x="0" y="2"/>
                </a:moveTo>
                <a:cubicBezTo>
                  <a:pt x="47" y="2"/>
                  <a:pt x="218" y="0"/>
                  <a:pt x="285" y="2"/>
                </a:cubicBezTo>
                <a:cubicBezTo>
                  <a:pt x="352" y="4"/>
                  <a:pt x="381" y="2"/>
                  <a:pt x="405" y="14"/>
                </a:cubicBezTo>
                <a:cubicBezTo>
                  <a:pt x="429" y="26"/>
                  <a:pt x="427" y="64"/>
                  <a:pt x="432" y="77"/>
                </a:cubicBezTo>
              </a:path>
            </a:pathLst>
          </a:custGeom>
          <a:noFill/>
          <a:ln w="9525" cap="rnd">
            <a:solidFill>
              <a:schemeClr val="tx1"/>
            </a:solidFill>
            <a:prstDash val="sysDot"/>
            <a:round/>
            <a:headEnd/>
            <a:tailEnd type="triangle" w="sm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2-</a:t>
            </a:r>
            <a:fld id="{293EB46D-FF32-AC4E-901C-AC18F4DC42B5}" type="slidenum">
              <a:rPr lang="en-US" smtClean="0">
                <a:latin typeface="Arial" charset="0"/>
              </a:rPr>
              <a:pPr/>
              <a:t>18</a:t>
            </a:fld>
            <a:endParaRPr lang="en-US" smtClean="0">
              <a:latin typeface="Arial" charset="0"/>
            </a:endParaRPr>
          </a:p>
        </p:txBody>
      </p:sp>
      <p:sp>
        <p:nvSpPr>
          <p:cNvPr id="2560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charset="-128"/>
                <a:cs typeface="ＭＳ Ｐゴシック" charset="-128"/>
              </a:rPr>
              <a:t>Unsigned Integers (cont.)</a:t>
            </a:r>
          </a:p>
        </p:txBody>
      </p:sp>
      <p:sp>
        <p:nvSpPr>
          <p:cNvPr id="25604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/>
            <a:r>
              <a:rPr lang="en-US">
                <a:ea typeface="ＭＳ Ｐゴシック" charset="-128"/>
                <a:cs typeface="ＭＳ Ｐゴシック" charset="-128"/>
              </a:rPr>
              <a:t>An </a:t>
            </a:r>
            <a:r>
              <a:rPr lang="en-US" i="1">
                <a:ea typeface="ＭＳ Ｐゴシック" charset="-128"/>
                <a:cs typeface="ＭＳ Ｐゴシック" charset="-128"/>
              </a:rPr>
              <a:t>n</a:t>
            </a:r>
            <a:r>
              <a:rPr lang="en-US">
                <a:ea typeface="ＭＳ Ｐゴシック" charset="-128"/>
                <a:cs typeface="ＭＳ Ｐゴシック" charset="-128"/>
              </a:rPr>
              <a:t>-bit unsigned integer represents </a:t>
            </a:r>
            <a:r>
              <a:rPr lang="en-US" i="1">
                <a:ea typeface="ＭＳ Ｐゴシック" charset="-128"/>
                <a:cs typeface="ＭＳ Ｐゴシック" charset="-128"/>
              </a:rPr>
              <a:t>2</a:t>
            </a:r>
            <a:r>
              <a:rPr lang="en-US" i="1" baseline="30000">
                <a:ea typeface="ＭＳ Ｐゴシック" charset="-128"/>
                <a:cs typeface="ＭＳ Ｐゴシック" charset="-128"/>
              </a:rPr>
              <a:t>n</a:t>
            </a:r>
            <a:r>
              <a:rPr lang="en-US">
                <a:ea typeface="ＭＳ Ｐゴシック" charset="-128"/>
                <a:cs typeface="ＭＳ Ｐゴシック" charset="-128"/>
              </a:rPr>
              <a:t> values:</a:t>
            </a:r>
            <a:br>
              <a:rPr lang="en-US">
                <a:ea typeface="ＭＳ Ｐゴシック" charset="-128"/>
                <a:cs typeface="ＭＳ Ｐゴシック" charset="-128"/>
              </a:rPr>
            </a:br>
            <a:r>
              <a:rPr lang="en-US">
                <a:ea typeface="ＭＳ Ｐゴシック" charset="-128"/>
                <a:cs typeface="ＭＳ Ｐゴシック" charset="-128"/>
              </a:rPr>
              <a:t>from 0 to 2</a:t>
            </a:r>
            <a:r>
              <a:rPr lang="en-US" i="1" baseline="30000">
                <a:ea typeface="ＭＳ Ｐゴシック" charset="-128"/>
                <a:cs typeface="ＭＳ Ｐゴシック" charset="-128"/>
              </a:rPr>
              <a:t>n</a:t>
            </a:r>
            <a:r>
              <a:rPr lang="en-US">
                <a:ea typeface="ＭＳ Ｐゴシック" charset="-128"/>
                <a:cs typeface="ＭＳ Ｐゴシック" charset="-128"/>
              </a:rPr>
              <a:t>-1.</a:t>
            </a:r>
          </a:p>
        </p:txBody>
      </p:sp>
      <p:graphicFrame>
        <p:nvGraphicFramePr>
          <p:cNvPr id="101380" name="Group 1028"/>
          <p:cNvGraphicFramePr>
            <a:graphicFrameLocks noGrp="1"/>
          </p:cNvGraphicFramePr>
          <p:nvPr/>
        </p:nvGraphicFramePr>
        <p:xfrm>
          <a:off x="3548036" y="2698750"/>
          <a:ext cx="2514600" cy="3657600"/>
        </p:xfrm>
        <a:graphic>
          <a:graphicData uri="http://schemas.openxmlformats.org/drawingml/2006/table">
            <a:tbl>
              <a:tblPr/>
              <a:tblGrid>
                <a:gridCol w="533400"/>
                <a:gridCol w="457200"/>
                <a:gridCol w="558800"/>
                <a:gridCol w="9652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2</a:t>
                      </a:r>
                      <a:r>
                        <a:rPr kumimoji="0" lang="en-US" sz="20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2</a:t>
                      </a:r>
                      <a:r>
                        <a:rPr kumimoji="0" lang="en-US" sz="20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0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2</a:t>
                      </a:r>
                      <a:r>
                        <a:rPr kumimoji="0" lang="en-US" sz="20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0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0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2-</a:t>
            </a:r>
            <a:fld id="{54D1546D-7721-9F42-A289-3E5A70852693}" type="slidenum">
              <a:rPr lang="en-US" smtClean="0">
                <a:latin typeface="Arial" charset="0"/>
              </a:rPr>
              <a:pPr/>
              <a:t>19</a:t>
            </a:fld>
            <a:endParaRPr lang="en-US" smtClean="0">
              <a:latin typeface="Arial" charset="0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charset="-128"/>
                <a:cs typeface="ＭＳ Ｐゴシック" charset="-128"/>
              </a:rPr>
              <a:t>Signed Integers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534400" cy="5562600"/>
          </a:xfrm>
        </p:spPr>
        <p:txBody>
          <a:bodyPr>
            <a:normAutofit fontScale="85000" lnSpcReduction="10000"/>
          </a:bodyPr>
          <a:lstStyle/>
          <a:p>
            <a:pPr marL="0" indent="0"/>
            <a:r>
              <a:rPr lang="en-US">
                <a:ea typeface="ＭＳ Ｐゴシック" charset="-128"/>
                <a:cs typeface="ＭＳ Ｐゴシック" charset="-128"/>
              </a:rPr>
              <a:t>With n bits, we have 2</a:t>
            </a:r>
            <a:r>
              <a:rPr lang="en-US" baseline="30000">
                <a:ea typeface="ＭＳ Ｐゴシック" charset="-128"/>
                <a:cs typeface="ＭＳ Ｐゴシック" charset="-128"/>
              </a:rPr>
              <a:t>n</a:t>
            </a:r>
            <a:r>
              <a:rPr lang="en-US">
                <a:ea typeface="ＭＳ Ｐゴシック" charset="-128"/>
                <a:cs typeface="ＭＳ Ｐゴシック" charset="-128"/>
              </a:rPr>
              <a:t> distinct values.</a:t>
            </a:r>
          </a:p>
          <a:p>
            <a:pPr lvl="1"/>
            <a:r>
              <a:rPr lang="en-US"/>
              <a:t>assign about half to positive integers (1 through 2</a:t>
            </a:r>
            <a:r>
              <a:rPr lang="en-US" baseline="30000"/>
              <a:t>n-1</a:t>
            </a:r>
            <a:r>
              <a:rPr lang="en-US"/>
              <a:t>)</a:t>
            </a:r>
            <a:br>
              <a:rPr lang="en-US"/>
            </a:br>
            <a:r>
              <a:rPr lang="en-US"/>
              <a:t>and about half to negative (- 2</a:t>
            </a:r>
            <a:r>
              <a:rPr lang="en-US" baseline="30000"/>
              <a:t>n-1</a:t>
            </a:r>
            <a:r>
              <a:rPr lang="en-US"/>
              <a:t> through -1)</a:t>
            </a:r>
          </a:p>
          <a:p>
            <a:pPr lvl="1"/>
            <a:r>
              <a:rPr lang="en-US"/>
              <a:t>that leaves two values: one for 0, and one extra</a:t>
            </a:r>
          </a:p>
          <a:p>
            <a:pPr marL="0" indent="0"/>
            <a:r>
              <a:rPr lang="en-US">
                <a:ea typeface="ＭＳ Ｐゴシック" charset="-128"/>
                <a:cs typeface="ＭＳ Ｐゴシック" charset="-128"/>
              </a:rPr>
              <a:t>Positive integers</a:t>
            </a:r>
          </a:p>
          <a:p>
            <a:pPr lvl="1"/>
            <a:r>
              <a:rPr lang="en-US"/>
              <a:t>just like unsigned – zero in </a:t>
            </a:r>
            <a:r>
              <a:rPr lang="en-US" i="1"/>
              <a:t>most significant</a:t>
            </a:r>
            <a:r>
              <a:rPr lang="en-US"/>
              <a:t> (MS) bit</a:t>
            </a:r>
            <a:br>
              <a:rPr lang="en-US"/>
            </a:br>
            <a:r>
              <a:rPr lang="en-US" b="0">
                <a:solidFill>
                  <a:srgbClr val="CE0000"/>
                </a:solidFill>
              </a:rPr>
              <a:t>00101 = 5</a:t>
            </a:r>
          </a:p>
          <a:p>
            <a:pPr marL="0" indent="0"/>
            <a:r>
              <a:rPr lang="en-US">
                <a:ea typeface="ＭＳ Ｐゴシック" charset="-128"/>
                <a:cs typeface="ＭＳ Ｐゴシック" charset="-128"/>
              </a:rPr>
              <a:t>Negative integers</a:t>
            </a:r>
          </a:p>
          <a:p>
            <a:pPr lvl="1"/>
            <a:r>
              <a:rPr lang="en-US"/>
              <a:t>sign-magnitude – set MS bit to show negative, </a:t>
            </a:r>
            <a:br>
              <a:rPr lang="en-US"/>
            </a:br>
            <a:r>
              <a:rPr lang="en-US"/>
              <a:t>other bits are the same as unsigned</a:t>
            </a:r>
            <a:br>
              <a:rPr lang="en-US"/>
            </a:br>
            <a:r>
              <a:rPr lang="en-US" b="0">
                <a:solidFill>
                  <a:srgbClr val="CE0000"/>
                </a:solidFill>
              </a:rPr>
              <a:t>10101 = -5</a:t>
            </a:r>
          </a:p>
          <a:p>
            <a:pPr lvl="1"/>
            <a:r>
              <a:rPr lang="en-US"/>
              <a:t>one’s complement – flip every bit to represent negative</a:t>
            </a:r>
            <a:br>
              <a:rPr lang="en-US"/>
            </a:br>
            <a:r>
              <a:rPr lang="en-US" b="0">
                <a:solidFill>
                  <a:srgbClr val="CE0000"/>
                </a:solidFill>
              </a:rPr>
              <a:t>11010 = -5</a:t>
            </a:r>
          </a:p>
          <a:p>
            <a:pPr lvl="1"/>
            <a:r>
              <a:rPr lang="en-US"/>
              <a:t>in either case, MS bit indicates sign: 0=positive, 1=negative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Section </a:t>
            </a:r>
            <a:r>
              <a:rPr lang="en-US" dirty="0" smtClean="0"/>
              <a:t>1.5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Number Systems and Circuits for Addition</a:t>
            </a:r>
          </a:p>
          <a:p>
            <a:r>
              <a:rPr lang="en-US" dirty="0" smtClean="0"/>
              <a:t>Karnaugh Maps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2-</a:t>
            </a:r>
            <a:fld id="{99DC61B5-96F4-D748-BE85-873880548247}" type="slidenum">
              <a:rPr lang="en-US" smtClean="0">
                <a:latin typeface="Arial" charset="0"/>
              </a:rPr>
              <a:pPr/>
              <a:t>20</a:t>
            </a:fld>
            <a:endParaRPr lang="en-US" smtClean="0">
              <a:latin typeface="Arial" charset="0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charset="-128"/>
                <a:cs typeface="ＭＳ Ｐゴシック" charset="-128"/>
              </a:rPr>
              <a:t>Two’s Complement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3917950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90000"/>
              </a:lnSpc>
            </a:pPr>
            <a:r>
              <a:rPr lang="en-US">
                <a:ea typeface="ＭＳ Ｐゴシック" charset="-128"/>
                <a:cs typeface="ＭＳ Ｐゴシック" charset="-128"/>
              </a:rPr>
              <a:t>Problems with sign-magnitude and 1’s complement</a:t>
            </a:r>
          </a:p>
          <a:p>
            <a:pPr lvl="1">
              <a:lnSpc>
                <a:spcPct val="90000"/>
              </a:lnSpc>
            </a:pPr>
            <a:r>
              <a:rPr lang="en-US"/>
              <a:t>two representations of zero (+0 and –0)</a:t>
            </a:r>
          </a:p>
          <a:p>
            <a:pPr lvl="1">
              <a:lnSpc>
                <a:spcPct val="90000"/>
              </a:lnSpc>
            </a:pPr>
            <a:r>
              <a:rPr lang="en-US"/>
              <a:t>arithmetic circuits are complex</a:t>
            </a:r>
          </a:p>
          <a:p>
            <a:pPr lvl="2">
              <a:lnSpc>
                <a:spcPct val="90000"/>
              </a:lnSpc>
            </a:pPr>
            <a:r>
              <a:rPr lang="en-US">
                <a:ea typeface="ＭＳ Ｐゴシック" charset="-128"/>
              </a:rPr>
              <a:t>How to add two sign-magnitude numbers?</a:t>
            </a:r>
          </a:p>
          <a:p>
            <a:pPr lvl="3">
              <a:lnSpc>
                <a:spcPct val="90000"/>
              </a:lnSpc>
            </a:pPr>
            <a:r>
              <a:rPr lang="en-US">
                <a:ea typeface="ＭＳ Ｐゴシック" charset="-128"/>
              </a:rPr>
              <a:t>e.g., try 2 + (-3)</a:t>
            </a:r>
          </a:p>
          <a:p>
            <a:pPr lvl="2">
              <a:lnSpc>
                <a:spcPct val="90000"/>
              </a:lnSpc>
            </a:pPr>
            <a:r>
              <a:rPr lang="en-US">
                <a:ea typeface="ＭＳ Ｐゴシック" charset="-128"/>
              </a:rPr>
              <a:t>How to add to one’s complement numbers? </a:t>
            </a:r>
          </a:p>
          <a:p>
            <a:pPr lvl="3">
              <a:lnSpc>
                <a:spcPct val="90000"/>
              </a:lnSpc>
            </a:pPr>
            <a:r>
              <a:rPr lang="en-US">
                <a:ea typeface="ＭＳ Ｐゴシック" charset="-128"/>
              </a:rPr>
              <a:t>e.g., try 4 + (-3)</a:t>
            </a:r>
          </a:p>
          <a:p>
            <a:pPr marL="0" indent="0">
              <a:lnSpc>
                <a:spcPct val="90000"/>
              </a:lnSpc>
            </a:pPr>
            <a:r>
              <a:rPr lang="en-US" b="0" i="1">
                <a:ea typeface="ＭＳ Ｐゴシック" charset="-128"/>
                <a:cs typeface="ＭＳ Ｐゴシック" charset="-128"/>
              </a:rPr>
              <a:t>Two’s complement</a:t>
            </a:r>
            <a:r>
              <a:rPr lang="en-US">
                <a:ea typeface="ＭＳ Ｐゴシック" charset="-128"/>
                <a:cs typeface="ＭＳ Ｐゴシック" charset="-128"/>
              </a:rPr>
              <a:t> representation developed to make</a:t>
            </a:r>
            <a:br>
              <a:rPr lang="en-US">
                <a:ea typeface="ＭＳ Ｐゴシック" charset="-128"/>
                <a:cs typeface="ＭＳ Ｐゴシック" charset="-128"/>
              </a:rPr>
            </a:br>
            <a:r>
              <a:rPr lang="en-US">
                <a:ea typeface="ＭＳ Ｐゴシック" charset="-128"/>
                <a:cs typeface="ＭＳ Ｐゴシック" charset="-128"/>
              </a:rPr>
              <a:t>circuits easy for arithmetic.</a:t>
            </a:r>
          </a:p>
          <a:p>
            <a:pPr lvl="1">
              <a:lnSpc>
                <a:spcPct val="90000"/>
              </a:lnSpc>
            </a:pPr>
            <a:r>
              <a:rPr lang="en-US"/>
              <a:t>for each positive number (X), assign value to its negative (-X),</a:t>
            </a:r>
            <a:br>
              <a:rPr lang="en-US"/>
            </a:br>
            <a:r>
              <a:rPr lang="en-US"/>
              <a:t>such that X + (-X) = 0 with “normal” addition, ignoring carry out</a:t>
            </a:r>
          </a:p>
        </p:txBody>
      </p:sp>
      <p:sp>
        <p:nvSpPr>
          <p:cNvPr id="29701" name="Text Box 4"/>
          <p:cNvSpPr txBox="1">
            <a:spLocks noChangeArrowheads="1"/>
          </p:cNvSpPr>
          <p:nvPr/>
        </p:nvSpPr>
        <p:spPr bwMode="auto">
          <a:xfrm>
            <a:off x="1066800" y="4953000"/>
            <a:ext cx="71628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tabLst>
                <a:tab pos="565150" algn="r"/>
                <a:tab pos="1771650" algn="r"/>
                <a:tab pos="1993900" algn="l"/>
                <a:tab pos="3721100" algn="r"/>
                <a:tab pos="4851400" algn="r"/>
                <a:tab pos="5149850" algn="l"/>
              </a:tabLst>
            </a:pPr>
            <a:r>
              <a:rPr lang="en-US">
                <a:latin typeface="CourierPS" pitchFamily="49" charset="0"/>
              </a:rPr>
              <a:t>		</a:t>
            </a:r>
            <a:r>
              <a:rPr lang="en-US" sz="2800" b="1">
                <a:latin typeface="CourierPS" pitchFamily="49" charset="0"/>
              </a:rPr>
              <a:t>00101	</a:t>
            </a:r>
            <a:r>
              <a:rPr lang="en-US"/>
              <a:t>(5)</a:t>
            </a:r>
            <a:r>
              <a:rPr lang="en-US">
                <a:latin typeface="Franklin Gothic Book" charset="0"/>
              </a:rPr>
              <a:t>		</a:t>
            </a:r>
            <a:r>
              <a:rPr lang="en-US" sz="2800" b="1">
                <a:latin typeface="CourierPS" pitchFamily="49" charset="0"/>
              </a:rPr>
              <a:t>01001	</a:t>
            </a:r>
            <a:r>
              <a:rPr lang="en-US"/>
              <a:t>(9)</a:t>
            </a:r>
          </a:p>
          <a:p>
            <a:pPr algn="l">
              <a:tabLst>
                <a:tab pos="565150" algn="r"/>
                <a:tab pos="1771650" algn="r"/>
                <a:tab pos="1993900" algn="l"/>
                <a:tab pos="3721100" algn="r"/>
                <a:tab pos="4851400" algn="r"/>
                <a:tab pos="5149850" algn="l"/>
              </a:tabLst>
            </a:pPr>
            <a:r>
              <a:rPr lang="en-US" sz="2800" b="1">
                <a:latin typeface="CourierPS" pitchFamily="49" charset="0"/>
              </a:rPr>
              <a:t>	+</a:t>
            </a:r>
            <a:r>
              <a:rPr lang="en-US" sz="2800" b="1" u="sng">
                <a:latin typeface="CourierPS" pitchFamily="49" charset="0"/>
              </a:rPr>
              <a:t>	11011</a:t>
            </a:r>
            <a:r>
              <a:rPr lang="en-US" sz="2800" b="1">
                <a:latin typeface="CourierPS" pitchFamily="49" charset="0"/>
              </a:rPr>
              <a:t>	</a:t>
            </a:r>
            <a:r>
              <a:rPr lang="en-US"/>
              <a:t>(-5)</a:t>
            </a:r>
            <a:r>
              <a:rPr lang="en-US">
                <a:latin typeface="Franklin Gothic Book" charset="0"/>
              </a:rPr>
              <a:t>	</a:t>
            </a:r>
            <a:r>
              <a:rPr lang="en-US" sz="2800" b="1">
                <a:latin typeface="CourierPS" pitchFamily="49" charset="0"/>
              </a:rPr>
              <a:t>+</a:t>
            </a:r>
            <a:r>
              <a:rPr lang="en-US" sz="2800" b="1" u="sng">
                <a:latin typeface="CourierPS" pitchFamily="49" charset="0"/>
              </a:rPr>
              <a:t>	</a:t>
            </a:r>
            <a:r>
              <a:rPr lang="en-US" sz="2800" b="1">
                <a:latin typeface="CourierPS" pitchFamily="49" charset="0"/>
              </a:rPr>
              <a:t>	</a:t>
            </a:r>
            <a:r>
              <a:rPr lang="en-US"/>
              <a:t>(-9)</a:t>
            </a:r>
          </a:p>
          <a:p>
            <a:pPr algn="l">
              <a:tabLst>
                <a:tab pos="565150" algn="r"/>
                <a:tab pos="1771650" algn="r"/>
                <a:tab pos="1993900" algn="l"/>
                <a:tab pos="3721100" algn="r"/>
                <a:tab pos="4851400" algn="r"/>
                <a:tab pos="5149850" algn="l"/>
              </a:tabLst>
            </a:pPr>
            <a:r>
              <a:rPr lang="en-US" sz="2800" b="1">
                <a:latin typeface="CourierPS" pitchFamily="49" charset="0"/>
              </a:rPr>
              <a:t>		00000	</a:t>
            </a:r>
            <a:r>
              <a:rPr lang="en-US"/>
              <a:t>(0)</a:t>
            </a:r>
            <a:r>
              <a:rPr lang="en-US">
                <a:latin typeface="Franklin Gothic Book" charset="0"/>
              </a:rPr>
              <a:t>	</a:t>
            </a:r>
            <a:r>
              <a:rPr lang="en-US" sz="2800" b="1">
                <a:latin typeface="CourierPS" pitchFamily="49" charset="0"/>
              </a:rPr>
              <a:t>	00000</a:t>
            </a:r>
            <a:r>
              <a:rPr lang="en-US">
                <a:latin typeface="Franklin Gothic Book" charset="0"/>
              </a:rPr>
              <a:t>	</a:t>
            </a:r>
            <a:r>
              <a:rPr lang="en-US"/>
              <a:t>(0)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2-</a:t>
            </a:r>
            <a:fld id="{C79BDB50-245F-C947-B762-33FC03A49CC3}" type="slidenum">
              <a:rPr lang="en-US" smtClean="0">
                <a:latin typeface="Arial" charset="0"/>
              </a:rPr>
              <a:pPr/>
              <a:t>21</a:t>
            </a:fld>
            <a:endParaRPr lang="en-US" smtClean="0">
              <a:latin typeface="Arial" charset="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charset="-128"/>
                <a:cs typeface="ＭＳ Ｐゴシック" charset="-128"/>
              </a:rPr>
              <a:t>Two’s Complement Representation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sz="2000" dirty="0">
                <a:ea typeface="ＭＳ Ｐゴシック" charset="-128"/>
                <a:cs typeface="ＭＳ Ｐゴシック" charset="-128"/>
              </a:rPr>
              <a:t>If number is positive or zero,</a:t>
            </a:r>
          </a:p>
          <a:p>
            <a:pPr lvl="1"/>
            <a:r>
              <a:rPr lang="en-US" sz="2000" dirty="0"/>
              <a:t>normal binary representation, zeroes in upper </a:t>
            </a:r>
            <a:r>
              <a:rPr lang="en-US" sz="2000" dirty="0" smtClean="0"/>
              <a:t>bits if required.</a:t>
            </a:r>
          </a:p>
          <a:p>
            <a:pPr marL="0" indent="0"/>
            <a:r>
              <a:rPr lang="en-US" sz="2000" dirty="0">
                <a:ea typeface="ＭＳ Ｐゴシック" charset="-128"/>
                <a:cs typeface="ＭＳ Ｐゴシック" charset="-128"/>
              </a:rPr>
              <a:t>If number is negative,</a:t>
            </a:r>
          </a:p>
          <a:p>
            <a:pPr lvl="1"/>
            <a:r>
              <a:rPr lang="en-US" sz="2000" dirty="0"/>
              <a:t>start with positive number</a:t>
            </a:r>
          </a:p>
          <a:p>
            <a:pPr lvl="1"/>
            <a:r>
              <a:rPr lang="en-US" sz="2000" dirty="0"/>
              <a:t>flip every bit (i.e., take the one’s complement)</a:t>
            </a:r>
          </a:p>
          <a:p>
            <a:pPr lvl="1"/>
            <a:r>
              <a:rPr lang="en-US" sz="2000" dirty="0"/>
              <a:t>then add one</a:t>
            </a:r>
          </a:p>
        </p:txBody>
      </p:sp>
      <p:sp>
        <p:nvSpPr>
          <p:cNvPr id="31749" name="Text Box 4"/>
          <p:cNvSpPr txBox="1">
            <a:spLocks noChangeArrowheads="1"/>
          </p:cNvSpPr>
          <p:nvPr/>
        </p:nvSpPr>
        <p:spPr bwMode="auto">
          <a:xfrm>
            <a:off x="990600" y="4038600"/>
            <a:ext cx="71628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tabLst>
                <a:tab pos="565150" algn="r"/>
                <a:tab pos="1771650" algn="r"/>
                <a:tab pos="1993900" algn="l"/>
                <a:tab pos="3721100" algn="r"/>
                <a:tab pos="4851400" algn="r"/>
                <a:tab pos="5149850" algn="l"/>
              </a:tabLst>
            </a:pPr>
            <a:r>
              <a:rPr lang="en-US" dirty="0">
                <a:latin typeface="CourierPS" pitchFamily="49" charset="0"/>
              </a:rPr>
              <a:t>		</a:t>
            </a:r>
            <a:r>
              <a:rPr lang="en-US" sz="2800" b="1" dirty="0">
                <a:latin typeface="CourierPS" pitchFamily="49" charset="0"/>
              </a:rPr>
              <a:t>00101	</a:t>
            </a:r>
            <a:r>
              <a:rPr lang="en-US" dirty="0"/>
              <a:t>(5)</a:t>
            </a:r>
            <a:r>
              <a:rPr lang="en-US" dirty="0">
                <a:latin typeface="Franklin Gothic Book" charset="0"/>
              </a:rPr>
              <a:t>		</a:t>
            </a:r>
            <a:r>
              <a:rPr lang="en-US" sz="2800" b="1" dirty="0">
                <a:latin typeface="CourierPS" pitchFamily="49" charset="0"/>
              </a:rPr>
              <a:t>01001	</a:t>
            </a:r>
            <a:r>
              <a:rPr lang="en-US" dirty="0"/>
              <a:t>(9)</a:t>
            </a:r>
          </a:p>
          <a:p>
            <a:pPr algn="l">
              <a:tabLst>
                <a:tab pos="565150" algn="r"/>
                <a:tab pos="1771650" algn="r"/>
                <a:tab pos="1993900" algn="l"/>
                <a:tab pos="3721100" algn="r"/>
                <a:tab pos="4851400" algn="r"/>
                <a:tab pos="5149850" algn="l"/>
              </a:tabLst>
            </a:pPr>
            <a:r>
              <a:rPr lang="en-US" dirty="0">
                <a:latin typeface="Franklin Gothic Book" charset="0"/>
              </a:rPr>
              <a:t>		</a:t>
            </a:r>
            <a:r>
              <a:rPr lang="en-US" sz="2800" b="1" dirty="0">
                <a:latin typeface="CourierPS" pitchFamily="49" charset="0"/>
              </a:rPr>
              <a:t>11010	</a:t>
            </a:r>
            <a:r>
              <a:rPr lang="en-US" sz="1800" dirty="0"/>
              <a:t>(1’s comp)</a:t>
            </a:r>
            <a:r>
              <a:rPr lang="en-US" sz="1800" dirty="0">
                <a:latin typeface="Franklin Gothic Book" charset="0"/>
              </a:rPr>
              <a:t>	</a:t>
            </a:r>
            <a:r>
              <a:rPr lang="en-US" sz="2800" dirty="0">
                <a:latin typeface="CourierPS" pitchFamily="49" charset="0"/>
              </a:rPr>
              <a:t>		</a:t>
            </a:r>
            <a:r>
              <a:rPr lang="en-US" sz="1800" dirty="0"/>
              <a:t>(1’s comp)</a:t>
            </a:r>
          </a:p>
          <a:p>
            <a:pPr algn="l">
              <a:tabLst>
                <a:tab pos="565150" algn="r"/>
                <a:tab pos="1771650" algn="r"/>
                <a:tab pos="1993900" algn="l"/>
                <a:tab pos="3721100" algn="r"/>
                <a:tab pos="4851400" algn="r"/>
                <a:tab pos="5149850" algn="l"/>
              </a:tabLst>
            </a:pPr>
            <a:r>
              <a:rPr lang="en-US" sz="2800" b="1" dirty="0">
                <a:latin typeface="CourierPS" pitchFamily="49" charset="0"/>
              </a:rPr>
              <a:t>	+</a:t>
            </a:r>
            <a:r>
              <a:rPr lang="en-US" sz="2800" b="1" u="sng" dirty="0">
                <a:latin typeface="CourierPS" pitchFamily="49" charset="0"/>
              </a:rPr>
              <a:t>	1</a:t>
            </a:r>
            <a:r>
              <a:rPr lang="en-US" sz="2800" b="1" dirty="0">
                <a:latin typeface="CourierPS" pitchFamily="49" charset="0"/>
              </a:rPr>
              <a:t>	</a:t>
            </a:r>
            <a:r>
              <a:rPr lang="en-US" dirty="0">
                <a:latin typeface="Franklin Gothic Book" charset="0"/>
              </a:rPr>
              <a:t>	</a:t>
            </a:r>
            <a:r>
              <a:rPr lang="en-US" sz="2800" b="1" dirty="0">
                <a:latin typeface="CourierPS" pitchFamily="49" charset="0"/>
              </a:rPr>
              <a:t>+</a:t>
            </a:r>
            <a:r>
              <a:rPr lang="en-US" sz="2800" b="1" u="sng" dirty="0">
                <a:latin typeface="CourierPS" pitchFamily="49" charset="0"/>
              </a:rPr>
              <a:t>	1</a:t>
            </a:r>
            <a:r>
              <a:rPr lang="en-US" sz="2800" b="1" dirty="0">
                <a:latin typeface="CourierPS" pitchFamily="49" charset="0"/>
              </a:rPr>
              <a:t>	</a:t>
            </a:r>
            <a:endParaRPr lang="en-US" dirty="0">
              <a:latin typeface="Franklin Gothic Book" charset="0"/>
            </a:endParaRPr>
          </a:p>
          <a:p>
            <a:pPr algn="l">
              <a:tabLst>
                <a:tab pos="565150" algn="r"/>
                <a:tab pos="1771650" algn="r"/>
                <a:tab pos="1993900" algn="l"/>
                <a:tab pos="3721100" algn="r"/>
                <a:tab pos="4851400" algn="r"/>
                <a:tab pos="5149850" algn="l"/>
              </a:tabLst>
            </a:pPr>
            <a:r>
              <a:rPr lang="en-US" sz="2800" b="1" dirty="0">
                <a:latin typeface="CourierPS" pitchFamily="49" charset="0"/>
              </a:rPr>
              <a:t>		11011	</a:t>
            </a:r>
            <a:r>
              <a:rPr lang="en-US" dirty="0"/>
              <a:t>(-5)</a:t>
            </a:r>
            <a:r>
              <a:rPr lang="en-US" dirty="0">
                <a:latin typeface="Franklin Gothic Book" charset="0"/>
              </a:rPr>
              <a:t>	</a:t>
            </a:r>
            <a:r>
              <a:rPr lang="en-US" sz="2800" b="1" dirty="0">
                <a:latin typeface="CourierPS" pitchFamily="49" charset="0"/>
              </a:rPr>
              <a:t>	</a:t>
            </a:r>
            <a:r>
              <a:rPr lang="en-US" dirty="0">
                <a:latin typeface="Franklin Gothic Book" charset="0"/>
              </a:rPr>
              <a:t>	</a:t>
            </a:r>
            <a:r>
              <a:rPr lang="en-US" dirty="0"/>
              <a:t>(-9)</a:t>
            </a:r>
          </a:p>
        </p:txBody>
      </p:sp>
      <p:sp>
        <p:nvSpPr>
          <p:cNvPr id="31750" name="AutoShape 5"/>
          <p:cNvSpPr>
            <a:spLocks noChangeArrowheads="1"/>
          </p:cNvSpPr>
          <p:nvPr/>
        </p:nvSpPr>
        <p:spPr bwMode="auto">
          <a:xfrm>
            <a:off x="1219200" y="4038600"/>
            <a:ext cx="381000" cy="533400"/>
          </a:xfrm>
          <a:prstGeom prst="curvedRightArrow">
            <a:avLst>
              <a:gd name="adj1" fmla="val 28000"/>
              <a:gd name="adj2" fmla="val 56000"/>
              <a:gd name="adj3" fmla="val 3333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1" name="AutoShape 6"/>
          <p:cNvSpPr>
            <a:spLocks noChangeArrowheads="1"/>
          </p:cNvSpPr>
          <p:nvPr/>
        </p:nvSpPr>
        <p:spPr bwMode="auto">
          <a:xfrm>
            <a:off x="4343400" y="4038600"/>
            <a:ext cx="381000" cy="533400"/>
          </a:xfrm>
          <a:prstGeom prst="curvedRightArrow">
            <a:avLst>
              <a:gd name="adj1" fmla="val 28000"/>
              <a:gd name="adj2" fmla="val 56000"/>
              <a:gd name="adj3" fmla="val 3333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2-</a:t>
            </a:r>
            <a:fld id="{01CBF506-DDAB-6444-B5CE-9F0633E2C55C}" type="slidenum">
              <a:rPr lang="en-US" smtClean="0">
                <a:latin typeface="Arial" charset="0"/>
              </a:rPr>
              <a:pPr/>
              <a:t>22</a:t>
            </a:fld>
            <a:endParaRPr lang="en-US" smtClean="0">
              <a:latin typeface="Arial" charset="0"/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charset="-128"/>
                <a:cs typeface="ＭＳ Ｐゴシック" charset="-128"/>
              </a:rPr>
              <a:t>Two’s Complement Shortcut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sz="2000" dirty="0">
                <a:ea typeface="ＭＳ Ｐゴシック" charset="-128"/>
                <a:cs typeface="ＭＳ Ｐゴシック" charset="-128"/>
              </a:rPr>
              <a:t>To take the two’s complement of a number:</a:t>
            </a:r>
          </a:p>
          <a:p>
            <a:pPr lvl="1"/>
            <a:r>
              <a:rPr lang="en-US" sz="2000" dirty="0"/>
              <a:t>copy bits from right to left until (and including) the first “1”</a:t>
            </a:r>
          </a:p>
          <a:p>
            <a:pPr lvl="1"/>
            <a:r>
              <a:rPr lang="en-US" sz="2000" dirty="0"/>
              <a:t>flip remaining bits to the left</a:t>
            </a: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990600" y="2971800"/>
            <a:ext cx="80010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tabLst>
                <a:tab pos="223838" algn="r"/>
                <a:tab pos="2232025" algn="r"/>
                <a:tab pos="2514600" algn="l"/>
                <a:tab pos="3721100" algn="r"/>
                <a:tab pos="6518275" algn="r"/>
                <a:tab pos="6742113" algn="l"/>
              </a:tabLst>
            </a:pPr>
            <a:r>
              <a:rPr lang="en-US" dirty="0">
                <a:latin typeface="CourierPS" pitchFamily="49" charset="0"/>
              </a:rPr>
              <a:t>		</a:t>
            </a:r>
            <a:r>
              <a:rPr lang="en-US" sz="2800" b="1" dirty="0">
                <a:latin typeface="CourierPS" pitchFamily="49" charset="0"/>
              </a:rPr>
              <a:t>011010000</a:t>
            </a:r>
            <a:r>
              <a:rPr lang="en-US" dirty="0">
                <a:latin typeface="Franklin Gothic Book" charset="0"/>
              </a:rPr>
              <a:t>			</a:t>
            </a:r>
            <a:r>
              <a:rPr lang="en-US" sz="2800" b="1" dirty="0">
                <a:latin typeface="CourierPS" pitchFamily="49" charset="0"/>
              </a:rPr>
              <a:t>011010000</a:t>
            </a:r>
          </a:p>
          <a:p>
            <a:pPr algn="l">
              <a:tabLst>
                <a:tab pos="223838" algn="r"/>
                <a:tab pos="2232025" algn="r"/>
                <a:tab pos="2514600" algn="l"/>
                <a:tab pos="3721100" algn="r"/>
                <a:tab pos="6518275" algn="r"/>
                <a:tab pos="6742113" algn="l"/>
              </a:tabLst>
            </a:pPr>
            <a:r>
              <a:rPr lang="en-US" sz="2800" b="1" dirty="0">
                <a:latin typeface="CourierPS" pitchFamily="49" charset="0"/>
              </a:rPr>
              <a:t>		100101111	</a:t>
            </a:r>
            <a:r>
              <a:rPr lang="en-US" sz="1800" dirty="0"/>
              <a:t>(1’s comp)</a:t>
            </a:r>
            <a:r>
              <a:rPr lang="en-US" sz="1800" dirty="0">
                <a:latin typeface="Franklin Gothic Book" charset="0"/>
              </a:rPr>
              <a:t>	</a:t>
            </a:r>
          </a:p>
          <a:p>
            <a:pPr algn="l">
              <a:tabLst>
                <a:tab pos="223838" algn="r"/>
                <a:tab pos="2232025" algn="r"/>
                <a:tab pos="2514600" algn="l"/>
                <a:tab pos="3721100" algn="r"/>
                <a:tab pos="6518275" algn="r"/>
                <a:tab pos="6742113" algn="l"/>
              </a:tabLst>
            </a:pPr>
            <a:r>
              <a:rPr lang="en-US" sz="2800" b="1" dirty="0">
                <a:latin typeface="CourierPS" pitchFamily="49" charset="0"/>
              </a:rPr>
              <a:t>	+</a:t>
            </a:r>
            <a:r>
              <a:rPr lang="en-US" sz="2800" b="1" u="sng" dirty="0">
                <a:latin typeface="CourierPS" pitchFamily="49" charset="0"/>
              </a:rPr>
              <a:t>	1</a:t>
            </a:r>
            <a:r>
              <a:rPr lang="en-US" sz="2800" b="1" dirty="0">
                <a:latin typeface="CourierPS" pitchFamily="49" charset="0"/>
              </a:rPr>
              <a:t>	</a:t>
            </a:r>
            <a:r>
              <a:rPr lang="en-US" dirty="0">
                <a:latin typeface="Franklin Gothic Book" charset="0"/>
              </a:rPr>
              <a:t>	</a:t>
            </a:r>
            <a:r>
              <a:rPr lang="en-US" sz="2800" b="1" dirty="0">
                <a:latin typeface="CourierPS" pitchFamily="49" charset="0"/>
              </a:rPr>
              <a:t>	</a:t>
            </a:r>
            <a:endParaRPr lang="en-US" dirty="0">
              <a:latin typeface="Franklin Gothic Book" charset="0"/>
            </a:endParaRPr>
          </a:p>
          <a:p>
            <a:pPr algn="l">
              <a:tabLst>
                <a:tab pos="223838" algn="r"/>
                <a:tab pos="2232025" algn="r"/>
                <a:tab pos="2514600" algn="l"/>
                <a:tab pos="3721100" algn="r"/>
                <a:tab pos="6518275" algn="r"/>
                <a:tab pos="6742113" algn="l"/>
              </a:tabLst>
            </a:pPr>
            <a:r>
              <a:rPr lang="en-US" sz="2800" b="1" dirty="0">
                <a:latin typeface="CourierPS" pitchFamily="49" charset="0"/>
              </a:rPr>
              <a:t>		100110000			100110000</a:t>
            </a:r>
            <a:endParaRPr lang="en-US" dirty="0">
              <a:latin typeface="Franklin Gothic Book" charset="0"/>
            </a:endParaRPr>
          </a:p>
        </p:txBody>
      </p:sp>
      <p:sp>
        <p:nvSpPr>
          <p:cNvPr id="33798" name="AutoShape 5"/>
          <p:cNvSpPr>
            <a:spLocks noChangeArrowheads="1"/>
          </p:cNvSpPr>
          <p:nvPr/>
        </p:nvSpPr>
        <p:spPr bwMode="auto">
          <a:xfrm>
            <a:off x="914400" y="3200400"/>
            <a:ext cx="381000" cy="533400"/>
          </a:xfrm>
          <a:prstGeom prst="curvedRightArrow">
            <a:avLst>
              <a:gd name="adj1" fmla="val 28000"/>
              <a:gd name="adj2" fmla="val 56000"/>
              <a:gd name="adj3" fmla="val 3333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99" name="AutoShape 6"/>
          <p:cNvSpPr>
            <a:spLocks noChangeArrowheads="1"/>
          </p:cNvSpPr>
          <p:nvPr/>
        </p:nvSpPr>
        <p:spPr bwMode="auto">
          <a:xfrm>
            <a:off x="6934200" y="3505200"/>
            <a:ext cx="228600" cy="838200"/>
          </a:xfrm>
          <a:prstGeom prst="downArrow">
            <a:avLst>
              <a:gd name="adj1" fmla="val 50000"/>
              <a:gd name="adj2" fmla="val 91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0" name="AutoShape 7"/>
          <p:cNvSpPr>
            <a:spLocks noChangeArrowheads="1"/>
          </p:cNvSpPr>
          <p:nvPr/>
        </p:nvSpPr>
        <p:spPr bwMode="auto">
          <a:xfrm>
            <a:off x="6019800" y="3505200"/>
            <a:ext cx="228600" cy="838200"/>
          </a:xfrm>
          <a:prstGeom prst="downArrow">
            <a:avLst>
              <a:gd name="adj1" fmla="val 50000"/>
              <a:gd name="adj2" fmla="val 9166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1" name="Text Box 8"/>
          <p:cNvSpPr txBox="1">
            <a:spLocks noChangeArrowheads="1"/>
          </p:cNvSpPr>
          <p:nvPr/>
        </p:nvSpPr>
        <p:spPr bwMode="auto">
          <a:xfrm>
            <a:off x="7162800" y="3581400"/>
            <a:ext cx="819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/>
              <a:t>(copy)</a:t>
            </a:r>
          </a:p>
        </p:txBody>
      </p:sp>
      <p:sp>
        <p:nvSpPr>
          <p:cNvPr id="33802" name="Text Box 9"/>
          <p:cNvSpPr txBox="1">
            <a:spLocks noChangeArrowheads="1"/>
          </p:cNvSpPr>
          <p:nvPr/>
        </p:nvSpPr>
        <p:spPr bwMode="auto">
          <a:xfrm>
            <a:off x="5410200" y="3581400"/>
            <a:ext cx="62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/>
              <a:t>(flip)</a:t>
            </a:r>
          </a:p>
        </p:txBody>
      </p:sp>
      <p:sp>
        <p:nvSpPr>
          <p:cNvPr id="33803" name="Line 10"/>
          <p:cNvSpPr>
            <a:spLocks noChangeShapeType="1"/>
          </p:cNvSpPr>
          <p:nvPr/>
        </p:nvSpPr>
        <p:spPr bwMode="auto">
          <a:xfrm flipH="1">
            <a:off x="6529388" y="28956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2-</a:t>
            </a:r>
            <a:fld id="{AF6E4C3D-CECB-494F-AAE0-8EDB8F54A482}" type="slidenum">
              <a:rPr lang="en-US" smtClean="0">
                <a:latin typeface="Arial" charset="0"/>
              </a:rPr>
              <a:pPr/>
              <a:t>23</a:t>
            </a:fld>
            <a:endParaRPr lang="en-US" smtClean="0">
              <a:latin typeface="Arial" charset="0"/>
            </a:endParaRP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ＭＳ Ｐゴシック" charset="-128"/>
                <a:cs typeface="ＭＳ Ｐゴシック" charset="-128"/>
              </a:rPr>
              <a:t>Two’s Complement Signed Integers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305800" cy="1524000"/>
          </a:xfrm>
        </p:spPr>
        <p:txBody>
          <a:bodyPr>
            <a:normAutofit/>
          </a:bodyPr>
          <a:lstStyle/>
          <a:p>
            <a:pPr marL="0" indent="0"/>
            <a:r>
              <a:rPr lang="en-US" sz="2000" dirty="0">
                <a:ea typeface="ＭＳ Ｐゴシック" charset="-128"/>
                <a:cs typeface="ＭＳ Ｐゴシック" charset="-128"/>
              </a:rPr>
              <a:t>MS bit is sign bit – it has weight </a:t>
            </a:r>
            <a:r>
              <a:rPr lang="en-US" sz="2000" i="1" dirty="0">
                <a:ea typeface="ＭＳ Ｐゴシック" charset="-128"/>
                <a:cs typeface="ＭＳ Ｐゴシック" charset="-128"/>
              </a:rPr>
              <a:t>–2</a:t>
            </a:r>
            <a:r>
              <a:rPr lang="en-US" sz="2000" i="1" baseline="30000" dirty="0">
                <a:ea typeface="ＭＳ Ｐゴシック" charset="-128"/>
                <a:cs typeface="ＭＳ Ｐゴシック" charset="-128"/>
              </a:rPr>
              <a:t>n-1</a:t>
            </a:r>
            <a:r>
              <a:rPr lang="en-US" sz="2000" dirty="0">
                <a:ea typeface="ＭＳ Ｐゴシック" charset="-128"/>
                <a:cs typeface="ＭＳ Ｐゴシック" charset="-128"/>
              </a:rPr>
              <a:t>.</a:t>
            </a:r>
          </a:p>
          <a:p>
            <a:pPr marL="0" indent="0"/>
            <a:r>
              <a:rPr lang="en-US" sz="2000" dirty="0">
                <a:ea typeface="ＭＳ Ｐゴシック" charset="-128"/>
                <a:cs typeface="ＭＳ Ｐゴシック" charset="-128"/>
              </a:rPr>
              <a:t>Range of an </a:t>
            </a:r>
            <a:r>
              <a:rPr lang="en-US" sz="2000" dirty="0" err="1">
                <a:ea typeface="ＭＳ Ｐゴシック" charset="-128"/>
                <a:cs typeface="ＭＳ Ｐゴシック" charset="-128"/>
              </a:rPr>
              <a:t>n</a:t>
            </a:r>
            <a:r>
              <a:rPr lang="en-US" sz="2000" dirty="0">
                <a:ea typeface="ＭＳ Ｐゴシック" charset="-128"/>
                <a:cs typeface="ＭＳ Ｐゴシック" charset="-128"/>
              </a:rPr>
              <a:t>-bit number: -2</a:t>
            </a:r>
            <a:r>
              <a:rPr lang="en-US" sz="2000" baseline="30000" dirty="0">
                <a:ea typeface="ＭＳ Ｐゴシック" charset="-128"/>
                <a:cs typeface="ＭＳ Ｐゴシック" charset="-128"/>
              </a:rPr>
              <a:t>n-1</a:t>
            </a:r>
            <a:r>
              <a:rPr lang="en-US" sz="2000" dirty="0">
                <a:ea typeface="ＭＳ Ｐゴシック" charset="-128"/>
                <a:cs typeface="ＭＳ Ｐゴシック" charset="-128"/>
              </a:rPr>
              <a:t> through 2</a:t>
            </a:r>
            <a:r>
              <a:rPr lang="en-US" sz="2000" baseline="30000" dirty="0">
                <a:ea typeface="ＭＳ Ｐゴシック" charset="-128"/>
                <a:cs typeface="ＭＳ Ｐゴシック" charset="-128"/>
              </a:rPr>
              <a:t>n-1</a:t>
            </a:r>
            <a:r>
              <a:rPr lang="en-US" sz="2000" dirty="0">
                <a:ea typeface="ＭＳ Ｐゴシック" charset="-128"/>
                <a:cs typeface="ＭＳ Ｐゴシック" charset="-128"/>
              </a:rPr>
              <a:t> – 1.</a:t>
            </a:r>
          </a:p>
          <a:p>
            <a:pPr lvl="1"/>
            <a:r>
              <a:rPr lang="en-US" sz="2000" dirty="0"/>
              <a:t>The most negative number (-2</a:t>
            </a:r>
            <a:r>
              <a:rPr lang="en-US" sz="2000" baseline="30000" dirty="0"/>
              <a:t>n-1</a:t>
            </a:r>
            <a:r>
              <a:rPr lang="en-US" sz="2000" dirty="0"/>
              <a:t>) has no positive counterpart.</a:t>
            </a:r>
          </a:p>
        </p:txBody>
      </p:sp>
      <p:graphicFrame>
        <p:nvGraphicFramePr>
          <p:cNvPr id="111620" name="Group 4"/>
          <p:cNvGraphicFramePr>
            <a:graphicFrameLocks noGrp="1"/>
          </p:cNvGraphicFramePr>
          <p:nvPr/>
        </p:nvGraphicFramePr>
        <p:xfrm>
          <a:off x="838200" y="2667000"/>
          <a:ext cx="3048000" cy="3657600"/>
        </p:xfrm>
        <a:graphic>
          <a:graphicData uri="http://schemas.openxmlformats.org/drawingml/2006/table">
            <a:tbl>
              <a:tblPr/>
              <a:tblGrid>
                <a:gridCol w="533400"/>
                <a:gridCol w="533400"/>
                <a:gridCol w="457200"/>
                <a:gridCol w="558800"/>
                <a:gridCol w="9652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-2</a:t>
                      </a:r>
                      <a:r>
                        <a:rPr kumimoji="0" lang="en-US" sz="20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2</a:t>
                      </a:r>
                      <a:r>
                        <a:rPr kumimoji="0" lang="en-US" sz="20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2</a:t>
                      </a:r>
                      <a:r>
                        <a:rPr kumimoji="0" lang="en-US" sz="20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0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2</a:t>
                      </a:r>
                      <a:r>
                        <a:rPr kumimoji="0" lang="en-US" sz="20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0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0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1694" name="Group 78"/>
          <p:cNvGraphicFramePr>
            <a:graphicFrameLocks noGrp="1"/>
          </p:cNvGraphicFramePr>
          <p:nvPr/>
        </p:nvGraphicFramePr>
        <p:xfrm>
          <a:off x="4267200" y="2667000"/>
          <a:ext cx="3048000" cy="3657600"/>
        </p:xfrm>
        <a:graphic>
          <a:graphicData uri="http://schemas.openxmlformats.org/drawingml/2006/table">
            <a:tbl>
              <a:tblPr/>
              <a:tblGrid>
                <a:gridCol w="533400"/>
                <a:gridCol w="533400"/>
                <a:gridCol w="457200"/>
                <a:gridCol w="558800"/>
                <a:gridCol w="9652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-2</a:t>
                      </a:r>
                      <a:r>
                        <a:rPr kumimoji="0" lang="en-US" sz="20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2</a:t>
                      </a:r>
                      <a:r>
                        <a:rPr kumimoji="0" lang="en-US" sz="20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2</a:t>
                      </a:r>
                      <a:r>
                        <a:rPr kumimoji="0" lang="en-US" sz="20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0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2</a:t>
                      </a:r>
                      <a:r>
                        <a:rPr kumimoji="0" lang="en-US" sz="20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0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0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-8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-7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-6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-5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-4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-3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-2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2-</a:t>
            </a:r>
            <a:fld id="{03093B53-1092-8B41-8E33-CC4C7F360E5D}" type="slidenum">
              <a:rPr lang="en-US" smtClean="0">
                <a:latin typeface="Arial" charset="0"/>
              </a:rPr>
              <a:pPr/>
              <a:t>24</a:t>
            </a:fld>
            <a:endParaRPr lang="en-US" smtClean="0">
              <a:latin typeface="Arial" charset="0"/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ea typeface="ＭＳ Ｐゴシック" charset="-128"/>
                <a:cs typeface="ＭＳ Ｐゴシック" charset="-128"/>
              </a:rPr>
              <a:t>Converting Binary (2’s C) to Decimal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6848475" cy="4953000"/>
          </a:xfrm>
        </p:spPr>
        <p:txBody>
          <a:bodyPr>
            <a:normAutofit/>
          </a:bodyPr>
          <a:lstStyle/>
          <a:p>
            <a:pPr marL="457200" indent="-457200">
              <a:buFontTx/>
              <a:buAutoNum type="arabicPeriod"/>
            </a:pPr>
            <a:r>
              <a:rPr lang="en-US" sz="2400" dirty="0">
                <a:ea typeface="ＭＳ Ｐゴシック" charset="-128"/>
                <a:cs typeface="ＭＳ Ｐゴシック" charset="-128"/>
              </a:rPr>
              <a:t>If leading bit is one, take two’s complement to get a positive number.</a:t>
            </a:r>
          </a:p>
          <a:p>
            <a:pPr marL="457200" indent="-457200">
              <a:buFontTx/>
              <a:buAutoNum type="arabicPeriod"/>
            </a:pPr>
            <a:r>
              <a:rPr lang="en-US" sz="2400" dirty="0">
                <a:ea typeface="ＭＳ Ｐゴシック" charset="-128"/>
                <a:cs typeface="ＭＳ Ｐゴシック" charset="-128"/>
              </a:rPr>
              <a:t>Add powers of 2 that have “1” in the</a:t>
            </a:r>
            <a:br>
              <a:rPr lang="en-US" sz="2400" dirty="0">
                <a:ea typeface="ＭＳ Ｐゴシック" charset="-128"/>
                <a:cs typeface="ＭＳ Ｐゴシック" charset="-128"/>
              </a:rPr>
            </a:br>
            <a:r>
              <a:rPr lang="en-US" sz="2400" dirty="0">
                <a:ea typeface="ＭＳ Ｐゴシック" charset="-128"/>
                <a:cs typeface="ＭＳ Ｐゴシック" charset="-128"/>
              </a:rPr>
              <a:t>corresponding bit positions.</a:t>
            </a:r>
          </a:p>
          <a:p>
            <a:pPr marL="457200" indent="-457200">
              <a:buFontTx/>
              <a:buAutoNum type="arabicPeriod"/>
            </a:pPr>
            <a:r>
              <a:rPr lang="en-US" sz="2400" dirty="0">
                <a:ea typeface="ＭＳ Ｐゴシック" charset="-128"/>
                <a:cs typeface="ＭＳ Ｐゴシック" charset="-128"/>
              </a:rPr>
              <a:t>If original number was negative,</a:t>
            </a:r>
            <a:br>
              <a:rPr lang="en-US" sz="2400" dirty="0">
                <a:ea typeface="ＭＳ Ｐゴシック" charset="-128"/>
                <a:cs typeface="ＭＳ Ｐゴシック" charset="-128"/>
              </a:rPr>
            </a:br>
            <a:r>
              <a:rPr lang="en-US" sz="2400" dirty="0">
                <a:ea typeface="ＭＳ Ｐゴシック" charset="-128"/>
                <a:cs typeface="ＭＳ Ｐゴシック" charset="-128"/>
              </a:rPr>
              <a:t>add a minus sign.</a:t>
            </a:r>
          </a:p>
        </p:txBody>
      </p:sp>
      <p:graphicFrame>
        <p:nvGraphicFramePr>
          <p:cNvPr id="113668" name="Group 4"/>
          <p:cNvGraphicFramePr>
            <a:graphicFrameLocks noGrp="1"/>
          </p:cNvGraphicFramePr>
          <p:nvPr/>
        </p:nvGraphicFramePr>
        <p:xfrm>
          <a:off x="7620000" y="1905000"/>
          <a:ext cx="1066800" cy="3681983"/>
        </p:xfrm>
        <a:graphic>
          <a:graphicData uri="http://schemas.openxmlformats.org/drawingml/2006/table">
            <a:tbl>
              <a:tblPr/>
              <a:tblGrid>
                <a:gridCol w="419100"/>
                <a:gridCol w="647700"/>
              </a:tblGrid>
              <a:tr h="19843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n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2</a:t>
                      </a:r>
                      <a:r>
                        <a:rPr kumimoji="0" lang="en-US" sz="2000" b="1" i="1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256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9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512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1024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920" name="Text Box 59"/>
          <p:cNvSpPr txBox="1">
            <a:spLocks noChangeArrowheads="1"/>
          </p:cNvSpPr>
          <p:nvPr/>
        </p:nvSpPr>
        <p:spPr bwMode="auto">
          <a:xfrm>
            <a:off x="1295400" y="3951288"/>
            <a:ext cx="3978021" cy="1384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tabLst>
                <a:tab pos="461963" algn="r"/>
                <a:tab pos="684213" algn="ctr"/>
                <a:tab pos="908050" algn="l"/>
              </a:tabLst>
            </a:pPr>
            <a:r>
              <a:rPr lang="en-US" sz="2800" dirty="0">
                <a:latin typeface="Franklin Gothic Book" charset="0"/>
              </a:rPr>
              <a:t>	</a:t>
            </a:r>
            <a:r>
              <a:rPr lang="en-US" sz="2800" dirty="0"/>
              <a:t>X 	= 	</a:t>
            </a:r>
            <a:r>
              <a:rPr lang="en-US" sz="2800" dirty="0" smtClean="0"/>
              <a:t>01101000</a:t>
            </a:r>
            <a:r>
              <a:rPr lang="en-US" sz="2800" baseline="-25000" dirty="0" smtClean="0"/>
              <a:t>2</a:t>
            </a:r>
          </a:p>
          <a:p>
            <a:pPr algn="l">
              <a:tabLst>
                <a:tab pos="461963" algn="r"/>
                <a:tab pos="684213" algn="ctr"/>
                <a:tab pos="908050" algn="l"/>
              </a:tabLst>
            </a:pPr>
            <a:r>
              <a:rPr lang="en-US" sz="2800" dirty="0"/>
              <a:t>		=	2</a:t>
            </a:r>
            <a:r>
              <a:rPr lang="en-US" sz="2800" baseline="30000" dirty="0"/>
              <a:t>6</a:t>
            </a:r>
            <a:r>
              <a:rPr lang="en-US" sz="2800" dirty="0"/>
              <a:t>+2</a:t>
            </a:r>
            <a:r>
              <a:rPr lang="en-US" sz="2800" baseline="30000" dirty="0"/>
              <a:t>5</a:t>
            </a:r>
            <a:r>
              <a:rPr lang="en-US" sz="2800" dirty="0"/>
              <a:t>+2</a:t>
            </a:r>
            <a:r>
              <a:rPr lang="en-US" sz="2800" baseline="30000" dirty="0"/>
              <a:t>3</a:t>
            </a:r>
            <a:r>
              <a:rPr lang="en-US" sz="2800" dirty="0"/>
              <a:t> = 64+32+8</a:t>
            </a:r>
          </a:p>
          <a:p>
            <a:pPr algn="l">
              <a:tabLst>
                <a:tab pos="461963" algn="r"/>
                <a:tab pos="684213" algn="ctr"/>
                <a:tab pos="908050" algn="l"/>
              </a:tabLst>
            </a:pPr>
            <a:r>
              <a:rPr lang="en-US" sz="2800" dirty="0"/>
              <a:t>		=	</a:t>
            </a:r>
            <a:r>
              <a:rPr lang="en-US" sz="2800" dirty="0" smtClean="0"/>
              <a:t>104</a:t>
            </a:r>
            <a:r>
              <a:rPr lang="en-US" sz="2800" baseline="-25000" dirty="0" smtClean="0"/>
              <a:t>10</a:t>
            </a:r>
            <a:endParaRPr lang="en-US" sz="2800" baseline="-25000" dirty="0"/>
          </a:p>
        </p:txBody>
      </p:sp>
      <p:sp>
        <p:nvSpPr>
          <p:cNvPr id="37921" name="Text Box 60"/>
          <p:cNvSpPr txBox="1">
            <a:spLocks noChangeArrowheads="1"/>
          </p:cNvSpPr>
          <p:nvPr/>
        </p:nvSpPr>
        <p:spPr bwMode="auto">
          <a:xfrm>
            <a:off x="533400" y="5867400"/>
            <a:ext cx="437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i="1"/>
              <a:t>Assuming 8-bit 2’s complement numbers.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2-</a:t>
            </a:r>
            <a:fld id="{2F8DB095-5AA0-2A4E-BA67-00E89A9D5947}" type="slidenum">
              <a:rPr lang="en-US" smtClean="0">
                <a:latin typeface="Arial" charset="0"/>
              </a:rPr>
              <a:pPr/>
              <a:t>25</a:t>
            </a:fld>
            <a:endParaRPr lang="en-US" smtClean="0">
              <a:latin typeface="Arial" charset="0"/>
            </a:endParaRP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charset="-128"/>
                <a:cs typeface="ＭＳ Ｐゴシック" charset="-128"/>
              </a:rPr>
              <a:t>More Examples</a:t>
            </a:r>
          </a:p>
        </p:txBody>
      </p:sp>
      <p:graphicFrame>
        <p:nvGraphicFramePr>
          <p:cNvPr id="115715" name="Group 3"/>
          <p:cNvGraphicFramePr>
            <a:graphicFrameLocks noGrp="1"/>
          </p:cNvGraphicFramePr>
          <p:nvPr/>
        </p:nvGraphicFramePr>
        <p:xfrm>
          <a:off x="7620000" y="1905000"/>
          <a:ext cx="1066800" cy="3681983"/>
        </p:xfrm>
        <a:graphic>
          <a:graphicData uri="http://schemas.openxmlformats.org/drawingml/2006/table">
            <a:tbl>
              <a:tblPr/>
              <a:tblGrid>
                <a:gridCol w="419100"/>
                <a:gridCol w="647700"/>
              </a:tblGrid>
              <a:tr h="19843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n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2</a:t>
                      </a:r>
                      <a:r>
                        <a:rPr kumimoji="0" lang="en-US" sz="2000" b="1" i="1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256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9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512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8" charset="0"/>
                        </a:rPr>
                        <a:t>1024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967" name="Text Box 58"/>
          <p:cNvSpPr txBox="1">
            <a:spLocks noChangeArrowheads="1"/>
          </p:cNvSpPr>
          <p:nvPr/>
        </p:nvSpPr>
        <p:spPr bwMode="auto">
          <a:xfrm>
            <a:off x="533400" y="5867400"/>
            <a:ext cx="437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i="1"/>
              <a:t>Assuming 8-bit 2’s complement numbers.</a:t>
            </a:r>
          </a:p>
        </p:txBody>
      </p:sp>
      <p:sp>
        <p:nvSpPr>
          <p:cNvPr id="39968" name="Text Box 59"/>
          <p:cNvSpPr txBox="1">
            <a:spLocks noChangeArrowheads="1"/>
          </p:cNvSpPr>
          <p:nvPr/>
        </p:nvSpPr>
        <p:spPr bwMode="auto">
          <a:xfrm>
            <a:off x="609600" y="1371600"/>
            <a:ext cx="4611951" cy="1384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tabLst>
                <a:tab pos="461963" algn="r"/>
                <a:tab pos="684213" algn="ctr"/>
                <a:tab pos="908050" algn="l"/>
              </a:tabLst>
            </a:pPr>
            <a:r>
              <a:rPr lang="en-US" sz="2800" dirty="0">
                <a:latin typeface="Franklin Gothic Book" charset="0"/>
              </a:rPr>
              <a:t>	</a:t>
            </a:r>
            <a:r>
              <a:rPr lang="en-US" sz="2800" dirty="0"/>
              <a:t>X 	= 	</a:t>
            </a:r>
            <a:r>
              <a:rPr lang="en-US" sz="2800" dirty="0" smtClean="0"/>
              <a:t>00100111</a:t>
            </a:r>
            <a:r>
              <a:rPr lang="en-US" sz="2800" baseline="-25000" dirty="0" smtClean="0"/>
              <a:t>2</a:t>
            </a:r>
          </a:p>
          <a:p>
            <a:pPr algn="l">
              <a:tabLst>
                <a:tab pos="461963" algn="r"/>
                <a:tab pos="684213" algn="ctr"/>
                <a:tab pos="908050" algn="l"/>
              </a:tabLst>
            </a:pPr>
            <a:r>
              <a:rPr lang="en-US" sz="2800" dirty="0"/>
              <a:t>		=	2</a:t>
            </a:r>
            <a:r>
              <a:rPr lang="en-US" sz="2800" baseline="30000" dirty="0"/>
              <a:t>5</a:t>
            </a:r>
            <a:r>
              <a:rPr lang="en-US" sz="2800" dirty="0"/>
              <a:t>+2</a:t>
            </a:r>
            <a:r>
              <a:rPr lang="en-US" sz="2800" baseline="30000" dirty="0"/>
              <a:t>2</a:t>
            </a:r>
            <a:r>
              <a:rPr lang="en-US" sz="2800" dirty="0"/>
              <a:t>+2</a:t>
            </a:r>
            <a:r>
              <a:rPr lang="en-US" sz="2800" baseline="30000" dirty="0"/>
              <a:t>1</a:t>
            </a:r>
            <a:r>
              <a:rPr lang="en-US" sz="2800" dirty="0"/>
              <a:t>+2</a:t>
            </a:r>
            <a:r>
              <a:rPr lang="en-US" sz="2800" baseline="30000" dirty="0"/>
              <a:t>0 </a:t>
            </a:r>
            <a:r>
              <a:rPr lang="en-US" sz="2800" dirty="0"/>
              <a:t>= 32+4+2+1</a:t>
            </a:r>
          </a:p>
          <a:p>
            <a:pPr algn="l">
              <a:tabLst>
                <a:tab pos="461963" algn="r"/>
                <a:tab pos="684213" algn="ctr"/>
                <a:tab pos="908050" algn="l"/>
              </a:tabLst>
            </a:pPr>
            <a:r>
              <a:rPr lang="en-US" sz="2800" dirty="0"/>
              <a:t>		=	</a:t>
            </a:r>
            <a:r>
              <a:rPr lang="en-US" sz="2800" dirty="0" smtClean="0"/>
              <a:t>39</a:t>
            </a:r>
            <a:r>
              <a:rPr lang="en-US" sz="2800" baseline="-25000" dirty="0" smtClean="0"/>
              <a:t>10</a:t>
            </a:r>
            <a:endParaRPr lang="en-US" sz="2800" baseline="-25000" dirty="0"/>
          </a:p>
        </p:txBody>
      </p:sp>
      <p:sp>
        <p:nvSpPr>
          <p:cNvPr id="39969" name="Text Box 60"/>
          <p:cNvSpPr txBox="1">
            <a:spLocks noChangeArrowheads="1"/>
          </p:cNvSpPr>
          <p:nvPr/>
        </p:nvSpPr>
        <p:spPr bwMode="auto">
          <a:xfrm>
            <a:off x="623888" y="3124200"/>
            <a:ext cx="3768971" cy="23724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tabLst>
                <a:tab pos="461963" algn="r"/>
                <a:tab pos="684213" algn="ctr"/>
                <a:tab pos="908050" algn="l"/>
              </a:tabLst>
            </a:pPr>
            <a:r>
              <a:rPr lang="en-US" sz="2800" dirty="0">
                <a:latin typeface="Franklin Gothic Book" charset="0"/>
              </a:rPr>
              <a:t>	</a:t>
            </a:r>
            <a:r>
              <a:rPr lang="en-US" sz="2800" dirty="0"/>
              <a:t>X 	= 	</a:t>
            </a:r>
            <a:r>
              <a:rPr lang="en-US" sz="2800" dirty="0" smtClean="0"/>
              <a:t>11100110</a:t>
            </a:r>
            <a:r>
              <a:rPr lang="en-US" sz="2800" baseline="-25000" dirty="0" smtClean="0"/>
              <a:t>2 </a:t>
            </a:r>
            <a:endParaRPr lang="en-US" sz="2800" baseline="-25000" dirty="0"/>
          </a:p>
          <a:p>
            <a:pPr algn="l">
              <a:tabLst>
                <a:tab pos="461963" algn="r"/>
                <a:tab pos="684213" algn="ctr"/>
                <a:tab pos="908050" algn="l"/>
              </a:tabLst>
            </a:pPr>
            <a:r>
              <a:rPr lang="en-US" sz="2800" dirty="0"/>
              <a:t>	-X	=	00011010</a:t>
            </a:r>
          </a:p>
          <a:p>
            <a:pPr algn="l">
              <a:tabLst>
                <a:tab pos="461963" algn="r"/>
                <a:tab pos="684213" algn="ctr"/>
                <a:tab pos="908050" algn="l"/>
              </a:tabLst>
            </a:pPr>
            <a:r>
              <a:rPr lang="en-US" sz="2800" dirty="0"/>
              <a:t>		=	2</a:t>
            </a:r>
            <a:r>
              <a:rPr lang="en-US" sz="2800" baseline="30000" dirty="0"/>
              <a:t>4</a:t>
            </a:r>
            <a:r>
              <a:rPr lang="en-US" sz="2800" dirty="0"/>
              <a:t>+2</a:t>
            </a:r>
            <a:r>
              <a:rPr lang="en-US" sz="2800" baseline="30000" dirty="0"/>
              <a:t>3</a:t>
            </a:r>
            <a:r>
              <a:rPr lang="en-US" sz="2800" dirty="0"/>
              <a:t>+2</a:t>
            </a:r>
            <a:r>
              <a:rPr lang="en-US" sz="2800" baseline="30000" dirty="0"/>
              <a:t>1 </a:t>
            </a:r>
            <a:r>
              <a:rPr lang="en-US" sz="2800" dirty="0"/>
              <a:t>= 16+8+2</a:t>
            </a:r>
          </a:p>
          <a:p>
            <a:pPr algn="l">
              <a:tabLst>
                <a:tab pos="461963" algn="r"/>
                <a:tab pos="684213" algn="ctr"/>
                <a:tab pos="908050" algn="l"/>
              </a:tabLst>
            </a:pPr>
            <a:r>
              <a:rPr lang="en-US" sz="2800" dirty="0"/>
              <a:t>		=	</a:t>
            </a:r>
            <a:r>
              <a:rPr lang="en-US" sz="2800" dirty="0" smtClean="0"/>
              <a:t>26</a:t>
            </a:r>
            <a:r>
              <a:rPr lang="en-US" sz="2800" baseline="-25000" dirty="0" smtClean="0"/>
              <a:t>10</a:t>
            </a:r>
            <a:endParaRPr lang="en-US" sz="2800" dirty="0" smtClean="0"/>
          </a:p>
          <a:p>
            <a:pPr algn="l">
              <a:lnSpc>
                <a:spcPct val="135000"/>
              </a:lnSpc>
              <a:tabLst>
                <a:tab pos="461963" algn="r"/>
                <a:tab pos="684213" algn="ctr"/>
                <a:tab pos="908050" algn="l"/>
              </a:tabLst>
            </a:pPr>
            <a:r>
              <a:rPr lang="en-US" sz="2800" dirty="0"/>
              <a:t>	X	=	-</a:t>
            </a:r>
            <a:r>
              <a:rPr lang="en-US" sz="2800" dirty="0" smtClean="0"/>
              <a:t>26</a:t>
            </a:r>
            <a:r>
              <a:rPr lang="en-US" sz="2800" baseline="-25000" dirty="0" smtClean="0"/>
              <a:t>10</a:t>
            </a:r>
            <a:endParaRPr lang="en-US" sz="2800" baseline="-250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2-</a:t>
            </a:r>
            <a:fld id="{CC77A8D1-4D30-A240-98DA-CD715BD6B633}" type="slidenum">
              <a:rPr lang="en-US" smtClean="0">
                <a:latin typeface="Arial" charset="0"/>
              </a:rPr>
              <a:pPr/>
              <a:t>26</a:t>
            </a:fld>
            <a:endParaRPr lang="en-US" smtClean="0">
              <a:latin typeface="Arial" charset="0"/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ea typeface="ＭＳ Ｐゴシック" charset="-128"/>
                <a:cs typeface="ＭＳ Ｐゴシック" charset="-128"/>
              </a:rPr>
              <a:t>Converting Decimal to Binary (2’s C)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2660650"/>
          </a:xfrm>
        </p:spPr>
        <p:txBody>
          <a:bodyPr/>
          <a:lstStyle/>
          <a:p>
            <a:pPr marL="457200" indent="-457200"/>
            <a:r>
              <a:rPr lang="en-US">
                <a:ea typeface="ＭＳ Ｐゴシック" charset="-128"/>
                <a:cs typeface="ＭＳ Ｐゴシック" charset="-128"/>
              </a:rPr>
              <a:t>First Method: </a:t>
            </a:r>
            <a:r>
              <a:rPr lang="en-US" b="0" i="1">
                <a:ea typeface="ＭＳ Ｐゴシック" charset="-128"/>
                <a:cs typeface="ＭＳ Ｐゴシック" charset="-128"/>
              </a:rPr>
              <a:t>Division</a:t>
            </a:r>
          </a:p>
          <a:p>
            <a:pPr marL="457200" indent="-457200">
              <a:buFontTx/>
              <a:buAutoNum type="arabicPeriod"/>
            </a:pPr>
            <a:r>
              <a:rPr lang="en-US" sz="2000">
                <a:ea typeface="ＭＳ Ｐゴシック" charset="-128"/>
                <a:cs typeface="ＭＳ Ｐゴシック" charset="-128"/>
              </a:rPr>
              <a:t>Find magnitude of decimal number.  (Always positive.)</a:t>
            </a:r>
          </a:p>
          <a:p>
            <a:pPr marL="457200" indent="-457200">
              <a:buFontTx/>
              <a:buAutoNum type="arabicPeriod"/>
            </a:pPr>
            <a:r>
              <a:rPr lang="en-US" sz="2000">
                <a:ea typeface="ＭＳ Ｐゴシック" charset="-128"/>
                <a:cs typeface="ＭＳ Ｐゴシック" charset="-128"/>
              </a:rPr>
              <a:t>Divide by two – remainder is least significant bit.</a:t>
            </a:r>
          </a:p>
          <a:p>
            <a:pPr marL="457200" indent="-457200">
              <a:buFontTx/>
              <a:buAutoNum type="arabicPeriod"/>
            </a:pPr>
            <a:r>
              <a:rPr lang="en-US" sz="2000">
                <a:ea typeface="ＭＳ Ｐゴシック" charset="-128"/>
                <a:cs typeface="ＭＳ Ｐゴシック" charset="-128"/>
              </a:rPr>
              <a:t>Keep dividing by two until answer is zero,</a:t>
            </a:r>
            <a:br>
              <a:rPr lang="en-US" sz="2000">
                <a:ea typeface="ＭＳ Ｐゴシック" charset="-128"/>
                <a:cs typeface="ＭＳ Ｐゴシック" charset="-128"/>
              </a:rPr>
            </a:br>
            <a:r>
              <a:rPr lang="en-US" sz="2000">
                <a:ea typeface="ＭＳ Ｐゴシック" charset="-128"/>
                <a:cs typeface="ＭＳ Ｐゴシック" charset="-128"/>
              </a:rPr>
              <a:t>writing remainders from right to left.</a:t>
            </a:r>
          </a:p>
          <a:p>
            <a:pPr marL="457200" indent="-457200">
              <a:buFontTx/>
              <a:buAutoNum type="arabicPeriod"/>
            </a:pPr>
            <a:r>
              <a:rPr lang="en-US" sz="2000">
                <a:ea typeface="ＭＳ Ｐゴシック" charset="-128"/>
                <a:cs typeface="ＭＳ Ｐゴシック" charset="-128"/>
              </a:rPr>
              <a:t>Append a zero as the MS bit;</a:t>
            </a:r>
            <a:br>
              <a:rPr lang="en-US" sz="2000">
                <a:ea typeface="ＭＳ Ｐゴシック" charset="-128"/>
                <a:cs typeface="ＭＳ Ｐゴシック" charset="-128"/>
              </a:rPr>
            </a:br>
            <a:r>
              <a:rPr lang="en-US" sz="2000">
                <a:ea typeface="ＭＳ Ｐゴシック" charset="-128"/>
                <a:cs typeface="ＭＳ Ｐゴシック" charset="-128"/>
              </a:rPr>
              <a:t>if original number was negative, take two’s complement.</a:t>
            </a:r>
          </a:p>
        </p:txBody>
      </p:sp>
      <p:sp>
        <p:nvSpPr>
          <p:cNvPr id="40965" name="Text Box 4"/>
          <p:cNvSpPr txBox="1">
            <a:spLocks noChangeArrowheads="1"/>
          </p:cNvSpPr>
          <p:nvPr/>
        </p:nvSpPr>
        <p:spPr bwMode="auto">
          <a:xfrm>
            <a:off x="381000" y="3810000"/>
            <a:ext cx="6934200" cy="2479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tabLst>
                <a:tab pos="461963" algn="r"/>
                <a:tab pos="684213" algn="ctr"/>
                <a:tab pos="908050" algn="l"/>
                <a:tab pos="4510088" algn="r"/>
                <a:tab pos="4748213" algn="ctr"/>
                <a:tab pos="5030788" algn="l"/>
                <a:tab pos="5938838" algn="l"/>
              </a:tabLst>
            </a:pPr>
            <a:r>
              <a:rPr lang="en-US" sz="2800">
                <a:latin typeface="Franklin Gothic Book" charset="0"/>
              </a:rPr>
              <a:t>	</a:t>
            </a:r>
            <a:r>
              <a:rPr lang="en-US" sz="2800"/>
              <a:t>X 	= 	104</a:t>
            </a:r>
            <a:r>
              <a:rPr lang="en-US" sz="2800" baseline="-25000"/>
              <a:t>ten</a:t>
            </a:r>
            <a:r>
              <a:rPr lang="en-US" sz="2800"/>
              <a:t>	</a:t>
            </a:r>
            <a:r>
              <a:rPr lang="en-US" sz="2000"/>
              <a:t>104/2	=	52 r0	</a:t>
            </a:r>
            <a:r>
              <a:rPr lang="en-US" sz="2000" i="1"/>
              <a:t>bit 0</a:t>
            </a:r>
          </a:p>
          <a:p>
            <a:pPr algn="l">
              <a:tabLst>
                <a:tab pos="461963" algn="r"/>
                <a:tab pos="684213" algn="ctr"/>
                <a:tab pos="908050" algn="l"/>
                <a:tab pos="4510088" algn="r"/>
                <a:tab pos="4748213" algn="ctr"/>
                <a:tab pos="5030788" algn="l"/>
                <a:tab pos="5938838" algn="l"/>
              </a:tabLst>
            </a:pPr>
            <a:r>
              <a:rPr lang="en-US" sz="2000"/>
              <a:t>				52/2	=	26 r0	</a:t>
            </a:r>
            <a:r>
              <a:rPr lang="en-US" sz="2000" i="1"/>
              <a:t>bit 1</a:t>
            </a:r>
          </a:p>
          <a:p>
            <a:pPr algn="l">
              <a:tabLst>
                <a:tab pos="461963" algn="r"/>
                <a:tab pos="684213" algn="ctr"/>
                <a:tab pos="908050" algn="l"/>
                <a:tab pos="4510088" algn="r"/>
                <a:tab pos="4748213" algn="ctr"/>
                <a:tab pos="5030788" algn="l"/>
                <a:tab pos="5938838" algn="l"/>
              </a:tabLst>
            </a:pPr>
            <a:r>
              <a:rPr lang="en-US" sz="2000"/>
              <a:t>				26/2	=	13 r0	</a:t>
            </a:r>
            <a:r>
              <a:rPr lang="en-US" sz="2000" i="1"/>
              <a:t>bit 2</a:t>
            </a:r>
          </a:p>
          <a:p>
            <a:pPr algn="l">
              <a:tabLst>
                <a:tab pos="461963" algn="r"/>
                <a:tab pos="684213" algn="ctr"/>
                <a:tab pos="908050" algn="l"/>
                <a:tab pos="4510088" algn="r"/>
                <a:tab pos="4748213" algn="ctr"/>
                <a:tab pos="5030788" algn="l"/>
                <a:tab pos="5938838" algn="l"/>
              </a:tabLst>
            </a:pPr>
            <a:r>
              <a:rPr lang="en-US" sz="2000"/>
              <a:t>				13/2	=	6 r1	</a:t>
            </a:r>
            <a:r>
              <a:rPr lang="en-US" sz="2000" i="1"/>
              <a:t>bit 3</a:t>
            </a:r>
          </a:p>
          <a:p>
            <a:pPr algn="l">
              <a:tabLst>
                <a:tab pos="461963" algn="r"/>
                <a:tab pos="684213" algn="ctr"/>
                <a:tab pos="908050" algn="l"/>
                <a:tab pos="4510088" algn="r"/>
                <a:tab pos="4748213" algn="ctr"/>
                <a:tab pos="5030788" algn="l"/>
                <a:tab pos="5938838" algn="l"/>
              </a:tabLst>
            </a:pPr>
            <a:r>
              <a:rPr lang="en-US" sz="2000"/>
              <a:t>				6/2	=	3 r0	</a:t>
            </a:r>
            <a:r>
              <a:rPr lang="en-US" sz="2000" i="1"/>
              <a:t>bit 4</a:t>
            </a:r>
          </a:p>
          <a:p>
            <a:pPr algn="l">
              <a:tabLst>
                <a:tab pos="461963" algn="r"/>
                <a:tab pos="684213" algn="ctr"/>
                <a:tab pos="908050" algn="l"/>
                <a:tab pos="4510088" algn="r"/>
                <a:tab pos="4748213" algn="ctr"/>
                <a:tab pos="5030788" algn="l"/>
                <a:tab pos="5938838" algn="l"/>
              </a:tabLst>
            </a:pPr>
            <a:r>
              <a:rPr lang="en-US" sz="2000"/>
              <a:t>				3/2	=	1 r1	</a:t>
            </a:r>
            <a:r>
              <a:rPr lang="en-US" sz="2000" i="1"/>
              <a:t>bit 5</a:t>
            </a:r>
          </a:p>
          <a:p>
            <a:pPr algn="l">
              <a:tabLst>
                <a:tab pos="461963" algn="r"/>
                <a:tab pos="684213" algn="ctr"/>
                <a:tab pos="908050" algn="l"/>
                <a:tab pos="4510088" algn="r"/>
                <a:tab pos="4748213" algn="ctr"/>
                <a:tab pos="5030788" algn="l"/>
                <a:tab pos="5938838" algn="l"/>
              </a:tabLst>
            </a:pPr>
            <a:r>
              <a:rPr lang="en-US" sz="2000"/>
              <a:t>	</a:t>
            </a:r>
            <a:r>
              <a:rPr lang="en-US" sz="2800"/>
              <a:t>X	=	01101000</a:t>
            </a:r>
            <a:r>
              <a:rPr lang="en-US" sz="2800" baseline="-25000"/>
              <a:t>two</a:t>
            </a:r>
            <a:r>
              <a:rPr lang="en-US" sz="2000"/>
              <a:t>	1/2	=	0 r1	</a:t>
            </a:r>
            <a:r>
              <a:rPr lang="en-US" sz="2000" i="1"/>
              <a:t>bit 6</a:t>
            </a:r>
            <a:endParaRPr lang="en-US" sz="2000" i="1" baseline="-25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Decimal Representation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Recall decimal numbers (base 10) can be described as a number sentence.</a:t>
            </a:r>
          </a:p>
          <a:p>
            <a:pPr lvl="1"/>
            <a:r>
              <a:rPr lang="en-US" dirty="0" smtClean="0"/>
              <a:t>Decimal: 6,145 ==  6x1000 + 1x100 + 4x10 + 5</a:t>
            </a:r>
          </a:p>
          <a:p>
            <a:pPr lvl="1"/>
            <a:r>
              <a:rPr lang="en-US" dirty="0" smtClean="0"/>
              <a:t>                             6x10</a:t>
            </a:r>
            <a:r>
              <a:rPr lang="en-US" baseline="30000" dirty="0" smtClean="0"/>
              <a:t>3</a:t>
            </a:r>
            <a:r>
              <a:rPr lang="en-US" dirty="0" smtClean="0"/>
              <a:t> + 1x10</a:t>
            </a:r>
            <a:r>
              <a:rPr lang="en-US" baseline="30000" dirty="0" smtClean="0"/>
              <a:t>2</a:t>
            </a:r>
            <a:r>
              <a:rPr lang="en-US" dirty="0" smtClean="0"/>
              <a:t> + 4x10</a:t>
            </a:r>
            <a:r>
              <a:rPr lang="en-US" baseline="30000" dirty="0" smtClean="0"/>
              <a:t>1</a:t>
            </a:r>
            <a:r>
              <a:rPr lang="en-US" dirty="0" smtClean="0"/>
              <a:t> + 5x10</a:t>
            </a:r>
            <a:r>
              <a:rPr lang="en-US" baseline="30000" dirty="0" smtClean="0"/>
              <a:t>0</a:t>
            </a:r>
          </a:p>
          <a:p>
            <a:pPr lvl="1"/>
            <a:endParaRPr lang="en-US" baseline="30000" dirty="0" smtClean="0"/>
          </a:p>
          <a:p>
            <a:pPr lvl="1"/>
            <a:r>
              <a:rPr lang="en-US" dirty="0" smtClean="0"/>
              <a:t>Decimal: 7,000 == 7x1000 + 0x100 + 0x10 + 0</a:t>
            </a:r>
          </a:p>
          <a:p>
            <a:pPr lvl="1"/>
            <a:r>
              <a:rPr lang="en-US" dirty="0" smtClean="0"/>
              <a:t>                             </a:t>
            </a:r>
            <a:r>
              <a:rPr lang="en-US" dirty="0" smtClean="0"/>
              <a:t>7x10</a:t>
            </a:r>
            <a:r>
              <a:rPr lang="en-US" baseline="30000" dirty="0" smtClean="0"/>
              <a:t>3</a:t>
            </a:r>
            <a:r>
              <a:rPr lang="en-US" dirty="0" smtClean="0"/>
              <a:t> + 0x10</a:t>
            </a:r>
            <a:r>
              <a:rPr lang="en-US" baseline="30000" dirty="0" smtClean="0"/>
              <a:t>2</a:t>
            </a:r>
            <a:r>
              <a:rPr lang="en-US" dirty="0" smtClean="0"/>
              <a:t> + 0x10</a:t>
            </a:r>
            <a:r>
              <a:rPr lang="en-US" baseline="30000" dirty="0" smtClean="0"/>
              <a:t>1</a:t>
            </a:r>
            <a:r>
              <a:rPr lang="en-US" dirty="0" smtClean="0"/>
              <a:t> + 0x10</a:t>
            </a:r>
            <a:r>
              <a:rPr lang="en-US" baseline="30000" dirty="0" smtClean="0"/>
              <a:t>0</a:t>
            </a: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Representation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Binary numbers (base 2) are sequence of </a:t>
            </a:r>
            <a:r>
              <a:rPr lang="en-US" dirty="0" smtClean="0"/>
              <a:t>{0,1}</a:t>
            </a:r>
            <a:r>
              <a:rPr lang="en-US" dirty="0" smtClean="0"/>
              <a:t>digits. The value of the number depends on it’s location in the sequence.</a:t>
            </a:r>
          </a:p>
          <a:p>
            <a:pPr lvl="1"/>
            <a:r>
              <a:rPr lang="en-US" dirty="0" smtClean="0"/>
              <a:t>Binary: </a:t>
            </a:r>
            <a:r>
              <a:rPr lang="en-US" dirty="0" smtClean="0">
                <a:solidFill>
                  <a:schemeClr val="tx2"/>
                </a:solidFill>
              </a:rPr>
              <a:t>1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chemeClr val="accent4"/>
                </a:solidFill>
              </a:rPr>
              <a:t>0</a:t>
            </a:r>
            <a:r>
              <a:rPr lang="en-US" dirty="0" smtClean="0">
                <a:solidFill>
                  <a:srgbClr val="E46C0A"/>
                </a:solidFill>
              </a:rPr>
              <a:t>1</a:t>
            </a:r>
            <a:r>
              <a:rPr lang="en-US" dirty="0" smtClean="0"/>
              <a:t> =&gt;  </a:t>
            </a:r>
            <a:r>
              <a:rPr lang="en-US" dirty="0" smtClean="0">
                <a:solidFill>
                  <a:srgbClr val="1F497D"/>
                </a:solidFill>
              </a:rPr>
              <a:t>1</a:t>
            </a:r>
            <a:r>
              <a:rPr lang="en-US" dirty="0" smtClean="0"/>
              <a:t>x8 + 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x4 + </a:t>
            </a:r>
            <a:r>
              <a:rPr lang="en-US" dirty="0" smtClean="0">
                <a:solidFill>
                  <a:srgbClr val="8064A2"/>
                </a:solidFill>
              </a:rPr>
              <a:t>0</a:t>
            </a:r>
            <a:r>
              <a:rPr lang="en-US" dirty="0" smtClean="0"/>
              <a:t>x2 + </a:t>
            </a:r>
            <a:r>
              <a:rPr lang="en-US" dirty="0" smtClean="0">
                <a:solidFill>
                  <a:srgbClr val="E46C0A"/>
                </a:solidFill>
              </a:rPr>
              <a:t>1 </a:t>
            </a:r>
          </a:p>
          <a:p>
            <a:pPr lvl="1"/>
            <a:r>
              <a:rPr lang="en-US" dirty="0" smtClean="0"/>
              <a:t>                </a:t>
            </a:r>
            <a:r>
              <a:rPr lang="en-US" dirty="0" smtClean="0">
                <a:solidFill>
                  <a:schemeClr val="accent1"/>
                </a:solidFill>
              </a:rPr>
              <a:t>1</a:t>
            </a:r>
            <a:r>
              <a:rPr lang="en-US" dirty="0" smtClean="0"/>
              <a:t>x2</a:t>
            </a:r>
            <a:r>
              <a:rPr lang="en-US" baseline="30000" dirty="0" smtClean="0"/>
              <a:t>3</a:t>
            </a:r>
            <a:r>
              <a:rPr lang="en-US" dirty="0" smtClean="0"/>
              <a:t> + </a:t>
            </a:r>
            <a:r>
              <a:rPr lang="en-US" dirty="0" smtClean="0">
                <a:solidFill>
                  <a:srgbClr val="FF6600"/>
                </a:solidFill>
              </a:rPr>
              <a:t>1</a:t>
            </a:r>
            <a:r>
              <a:rPr lang="en-US" dirty="0" smtClean="0"/>
              <a:t>x2</a:t>
            </a:r>
            <a:r>
              <a:rPr lang="en-US" baseline="30000" dirty="0" smtClean="0"/>
              <a:t>2</a:t>
            </a:r>
            <a:r>
              <a:rPr lang="en-US" dirty="0" smtClean="0"/>
              <a:t> + </a:t>
            </a:r>
            <a:r>
              <a:rPr lang="en-US" dirty="0" smtClean="0">
                <a:solidFill>
                  <a:srgbClr val="8064A2"/>
                </a:solidFill>
              </a:rPr>
              <a:t>1</a:t>
            </a:r>
            <a:r>
              <a:rPr lang="en-US" dirty="0" smtClean="0"/>
              <a:t>x2</a:t>
            </a:r>
            <a:r>
              <a:rPr lang="en-US" baseline="30000" dirty="0" smtClean="0"/>
              <a:t>1</a:t>
            </a:r>
            <a:r>
              <a:rPr lang="en-US" dirty="0" smtClean="0"/>
              <a:t> +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dirty="0" smtClean="0"/>
              <a:t>x2</a:t>
            </a:r>
            <a:r>
              <a:rPr lang="en-US" baseline="30000" dirty="0" smtClean="0"/>
              <a:t>0</a:t>
            </a:r>
            <a:endParaRPr lang="en-US" dirty="0" smtClean="0"/>
          </a:p>
          <a:p>
            <a:pPr lvl="1"/>
            <a:r>
              <a:rPr lang="en-US" dirty="0" smtClean="0"/>
              <a:t>               = (decimal) 8+4+0+1 = 13</a:t>
            </a:r>
            <a:r>
              <a:rPr lang="en-US" baseline="-25000" dirty="0" smtClean="0"/>
              <a:t>10</a:t>
            </a:r>
            <a:r>
              <a:rPr lang="en-US" dirty="0" smtClean="0"/>
              <a:t>      </a:t>
            </a:r>
          </a:p>
          <a:p>
            <a:pPr lvl="1"/>
            <a:r>
              <a:rPr lang="en-US" dirty="0" smtClean="0"/>
              <a:t>Binary: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1</a:t>
            </a:r>
            <a:r>
              <a:rPr lang="en-US" dirty="0" smtClean="0">
                <a:solidFill>
                  <a:srgbClr val="3366FF"/>
                </a:solidFill>
              </a:rPr>
              <a:t>0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chemeClr val="accent4"/>
                </a:solidFill>
              </a:rPr>
              <a:t>0</a:t>
            </a:r>
            <a:r>
              <a:rPr lang="en-US" dirty="0" smtClean="0">
                <a:solidFill>
                  <a:srgbClr val="E46C0A"/>
                </a:solidFill>
              </a:rPr>
              <a:t>1</a:t>
            </a:r>
            <a:r>
              <a:rPr lang="en-US" dirty="0" smtClean="0"/>
              <a:t> =&gt;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1</a:t>
            </a:r>
            <a:r>
              <a:rPr lang="en-US" dirty="0" smtClean="0"/>
              <a:t>x16 + </a:t>
            </a:r>
            <a:r>
              <a:rPr lang="en-US" dirty="0" smtClean="0">
                <a:solidFill>
                  <a:srgbClr val="3366FF"/>
                </a:solidFill>
              </a:rPr>
              <a:t>0</a:t>
            </a:r>
            <a:r>
              <a:rPr lang="en-US" dirty="0" smtClean="0"/>
              <a:t>x8 + 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x4 + </a:t>
            </a:r>
            <a:r>
              <a:rPr lang="en-US" dirty="0" smtClean="0">
                <a:solidFill>
                  <a:srgbClr val="8064A2"/>
                </a:solidFill>
              </a:rPr>
              <a:t>0</a:t>
            </a:r>
            <a:r>
              <a:rPr lang="en-US" dirty="0" smtClean="0"/>
              <a:t>x2 + </a:t>
            </a:r>
            <a:r>
              <a:rPr lang="en-US" dirty="0" smtClean="0">
                <a:solidFill>
                  <a:srgbClr val="E46C0A"/>
                </a:solidFill>
              </a:rPr>
              <a:t>1 </a:t>
            </a:r>
          </a:p>
          <a:p>
            <a:pPr lvl="1"/>
            <a:r>
              <a:rPr lang="en-US" dirty="0" smtClean="0"/>
              <a:t>               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1</a:t>
            </a:r>
            <a:r>
              <a:rPr lang="en-US" dirty="0" smtClean="0"/>
              <a:t>x2</a:t>
            </a:r>
            <a:r>
              <a:rPr lang="en-US" baseline="30000" dirty="0" smtClean="0"/>
              <a:t>4</a:t>
            </a:r>
            <a:r>
              <a:rPr lang="en-US" dirty="0" smtClean="0"/>
              <a:t> + </a:t>
            </a:r>
            <a:r>
              <a:rPr lang="en-US" dirty="0" smtClean="0">
                <a:solidFill>
                  <a:srgbClr val="3366FF"/>
                </a:solidFill>
              </a:rPr>
              <a:t>0</a:t>
            </a:r>
            <a:r>
              <a:rPr lang="en-US" dirty="0" smtClean="0"/>
              <a:t>x2</a:t>
            </a:r>
            <a:r>
              <a:rPr lang="en-US" baseline="30000" dirty="0" smtClean="0"/>
              <a:t>3</a:t>
            </a:r>
            <a:r>
              <a:rPr lang="en-US" dirty="0" smtClean="0"/>
              <a:t> + </a:t>
            </a:r>
            <a:r>
              <a:rPr lang="en-US" dirty="0" smtClean="0">
                <a:solidFill>
                  <a:srgbClr val="FF6600"/>
                </a:solidFill>
              </a:rPr>
              <a:t>1</a:t>
            </a:r>
            <a:r>
              <a:rPr lang="en-US" dirty="0" smtClean="0"/>
              <a:t>x2</a:t>
            </a:r>
            <a:r>
              <a:rPr lang="en-US" baseline="30000" dirty="0" smtClean="0"/>
              <a:t>2</a:t>
            </a:r>
            <a:r>
              <a:rPr lang="en-US" dirty="0" smtClean="0"/>
              <a:t> + </a:t>
            </a:r>
            <a:r>
              <a:rPr lang="en-US" dirty="0" smtClean="0">
                <a:solidFill>
                  <a:srgbClr val="8064A2"/>
                </a:solidFill>
              </a:rPr>
              <a:t>1</a:t>
            </a:r>
            <a:r>
              <a:rPr lang="en-US" dirty="0" smtClean="0"/>
              <a:t>x2</a:t>
            </a:r>
            <a:r>
              <a:rPr lang="en-US" baseline="30000" dirty="0" smtClean="0"/>
              <a:t>1</a:t>
            </a:r>
            <a:r>
              <a:rPr lang="en-US" dirty="0" smtClean="0"/>
              <a:t> +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dirty="0" smtClean="0"/>
              <a:t>x2</a:t>
            </a:r>
            <a:r>
              <a:rPr lang="en-US" baseline="30000" dirty="0" smtClean="0"/>
              <a:t>0</a:t>
            </a:r>
            <a:endParaRPr lang="en-US" dirty="0" smtClean="0"/>
          </a:p>
          <a:p>
            <a:pPr lvl="1"/>
            <a:r>
              <a:rPr lang="en-US" dirty="0" smtClean="0"/>
              <a:t>               = (decimal) 16+0+4+0+1 = 21</a:t>
            </a:r>
            <a:r>
              <a:rPr lang="en-US" baseline="-25000" dirty="0" smtClean="0"/>
              <a:t>10</a:t>
            </a:r>
            <a:r>
              <a:rPr lang="en-US" dirty="0" smtClean="0"/>
              <a:t> </a:t>
            </a: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Converting Binary to Decimal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Converting from binary to decimal is performed by expanding the binary to a number sentence and summing over the number sentence.</a:t>
            </a:r>
          </a:p>
          <a:p>
            <a:pPr lvl="1"/>
            <a:r>
              <a:rPr lang="en-US" dirty="0" smtClean="0"/>
              <a:t>Example: </a:t>
            </a:r>
          </a:p>
          <a:p>
            <a:pPr lvl="2"/>
            <a:r>
              <a:rPr lang="en-US" dirty="0" smtClean="0"/>
              <a:t>110101</a:t>
            </a:r>
            <a:r>
              <a:rPr lang="en-US" baseline="-25000" dirty="0" smtClean="0"/>
              <a:t>2</a:t>
            </a:r>
            <a:r>
              <a:rPr lang="en-US" dirty="0" smtClean="0"/>
              <a:t> = 1x2</a:t>
            </a:r>
            <a:r>
              <a:rPr lang="en-US" baseline="30000" dirty="0" smtClean="0"/>
              <a:t>5</a:t>
            </a:r>
            <a:r>
              <a:rPr lang="en-US" dirty="0" smtClean="0"/>
              <a:t> + 1x2</a:t>
            </a:r>
            <a:r>
              <a:rPr lang="en-US" baseline="30000" dirty="0" smtClean="0"/>
              <a:t>4</a:t>
            </a:r>
            <a:r>
              <a:rPr lang="en-US" dirty="0" smtClean="0"/>
              <a:t> + 0x2</a:t>
            </a:r>
            <a:r>
              <a:rPr lang="en-US" baseline="30000" dirty="0" smtClean="0"/>
              <a:t>3</a:t>
            </a:r>
            <a:r>
              <a:rPr lang="en-US" dirty="0" smtClean="0"/>
              <a:t> + 1x2</a:t>
            </a:r>
            <a:r>
              <a:rPr lang="en-US" baseline="30000" dirty="0" smtClean="0"/>
              <a:t>2</a:t>
            </a:r>
            <a:r>
              <a:rPr lang="en-US" dirty="0" smtClean="0"/>
              <a:t> + 0x2</a:t>
            </a:r>
            <a:r>
              <a:rPr lang="en-US" baseline="30000" dirty="0" smtClean="0"/>
              <a:t>1</a:t>
            </a:r>
            <a:r>
              <a:rPr lang="en-US" dirty="0" smtClean="0"/>
              <a:t> + 1x2</a:t>
            </a:r>
            <a:r>
              <a:rPr lang="en-US" baseline="30000" dirty="0" smtClean="0"/>
              <a:t>0</a:t>
            </a:r>
            <a:r>
              <a:rPr lang="en-US" dirty="0" smtClean="0"/>
              <a:t> = 53</a:t>
            </a:r>
            <a:r>
              <a:rPr lang="en-US" baseline="-25000" dirty="0" smtClean="0"/>
              <a:t>10</a:t>
            </a:r>
            <a:endParaRPr lang="en-US" baseline="-25000" dirty="0"/>
          </a:p>
        </p:txBody>
      </p:sp>
      <p:pic>
        <p:nvPicPr>
          <p:cNvPr id="4" name="Picture 3" descr="01p5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6807" y="4584621"/>
            <a:ext cx="4018478" cy="200923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Converting Decimal to Binary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Convert decimal to binary using the repeated division method as follows. The divisor (bottom number) is the base that the decimal is being converted to.</a:t>
            </a:r>
          </a:p>
          <a:p>
            <a:pPr lvl="1"/>
            <a:r>
              <a:rPr lang="en-US" dirty="0" smtClean="0"/>
              <a:t>Example: Convert 50</a:t>
            </a:r>
            <a:r>
              <a:rPr lang="en-US" baseline="-25000" dirty="0" smtClean="0"/>
              <a:t>10</a:t>
            </a:r>
            <a:r>
              <a:rPr lang="en-US" dirty="0" smtClean="0"/>
              <a:t> to binary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50</a:t>
            </a:r>
            <a:r>
              <a:rPr lang="en-US" baseline="-25000" dirty="0" smtClean="0"/>
              <a:t>10</a:t>
            </a:r>
            <a:r>
              <a:rPr lang="en-US" dirty="0" smtClean="0"/>
              <a:t> = 110010</a:t>
            </a:r>
            <a:r>
              <a:rPr lang="en-US" baseline="-25000" dirty="0" smtClean="0"/>
              <a:t>2</a:t>
            </a:r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2846075" y="3887695"/>
          <a:ext cx="3726554" cy="1693536"/>
        </p:xfrm>
        <a:graphic>
          <a:graphicData uri="http://schemas.openxmlformats.org/presentationml/2006/ole">
            <p:oleObj spid="_x0000_s18434" name="Worksheet" r:id="rId3" imgW="2870200" imgH="1333500" progId="Excel.Sheet.12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Convert 209</a:t>
            </a:r>
            <a:r>
              <a:rPr lang="en-US" baseline="-25000" dirty="0" smtClean="0"/>
              <a:t>10</a:t>
            </a:r>
            <a:r>
              <a:rPr lang="en-US" dirty="0" smtClean="0"/>
              <a:t> to binary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Answer: 11010001</a:t>
            </a:r>
          </a:p>
          <a:p>
            <a:endParaRPr lang="en-US" dirty="0"/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1634308" y="2200765"/>
          <a:ext cx="5219451" cy="3025434"/>
        </p:xfrm>
        <a:graphic>
          <a:graphicData uri="http://schemas.openxmlformats.org/presentationml/2006/ole">
            <p:oleObj spid="_x0000_s19458" name="Worksheet" r:id="rId3" imgW="2870200" imgH="1663700" progId="Excel.Sheet.12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Addition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Binary addition is performed in the same manner as decimal addition.  </a:t>
            </a:r>
          </a:p>
          <a:p>
            <a:r>
              <a:rPr lang="en-US" dirty="0" smtClean="0"/>
              <a:t>When and how do you perform a carry?</a:t>
            </a:r>
          </a:p>
          <a:p>
            <a:pPr lvl="1"/>
            <a:r>
              <a:rPr lang="en-US" dirty="0" smtClean="0"/>
              <a:t>Carry is dependent on the base.  Sum greater than the (base – 1) results in a carry.</a:t>
            </a:r>
          </a:p>
          <a:p>
            <a:pPr lvl="1"/>
            <a:r>
              <a:rPr lang="en-US" dirty="0" smtClean="0"/>
              <a:t>Example:</a:t>
            </a:r>
          </a:p>
          <a:p>
            <a:pPr lvl="2"/>
            <a:r>
              <a:rPr lang="en-US" dirty="0" smtClean="0"/>
              <a:t>1</a:t>
            </a:r>
            <a:r>
              <a:rPr lang="en-US" baseline="-25000" dirty="0" smtClean="0"/>
              <a:t>2</a:t>
            </a:r>
            <a:r>
              <a:rPr lang="en-US" dirty="0" smtClean="0"/>
              <a:t> + 0</a:t>
            </a:r>
            <a:r>
              <a:rPr lang="en-US" baseline="-25000" dirty="0" smtClean="0"/>
              <a:t>2</a:t>
            </a:r>
            <a:r>
              <a:rPr lang="en-US" dirty="0" smtClean="0"/>
              <a:t> = 1 (no carry)</a:t>
            </a:r>
          </a:p>
          <a:p>
            <a:pPr lvl="2"/>
            <a:r>
              <a:rPr lang="en-US" dirty="0" smtClean="0"/>
              <a:t>0</a:t>
            </a:r>
            <a:r>
              <a:rPr lang="en-US" baseline="-25000" dirty="0" smtClean="0"/>
              <a:t>2</a:t>
            </a:r>
            <a:r>
              <a:rPr lang="en-US" dirty="0" smtClean="0"/>
              <a:t> + 1</a:t>
            </a:r>
            <a:r>
              <a:rPr lang="en-US" baseline="-25000" dirty="0" smtClean="0"/>
              <a:t>2</a:t>
            </a:r>
            <a:r>
              <a:rPr lang="en-US" dirty="0" smtClean="0"/>
              <a:t> = 1 (no carry)</a:t>
            </a:r>
          </a:p>
          <a:p>
            <a:pPr lvl="2"/>
            <a:r>
              <a:rPr lang="en-US" dirty="0" smtClean="0"/>
              <a:t>1</a:t>
            </a:r>
            <a:r>
              <a:rPr lang="en-US" baseline="-25000" dirty="0" smtClean="0"/>
              <a:t>2</a:t>
            </a:r>
            <a:r>
              <a:rPr lang="en-US" dirty="0" smtClean="0"/>
              <a:t> + 1</a:t>
            </a:r>
            <a:r>
              <a:rPr lang="en-US" baseline="-25000" dirty="0" smtClean="0"/>
              <a:t>2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0</a:t>
            </a:r>
            <a:r>
              <a:rPr lang="en-US" baseline="-25000" dirty="0" smtClean="0"/>
              <a:t>2</a:t>
            </a:r>
            <a:r>
              <a:rPr lang="en-US" dirty="0" smtClean="0"/>
              <a:t> (carry)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2782219" y="1455927"/>
          <a:ext cx="4114243" cy="4535581"/>
        </p:xfrm>
        <a:graphic>
          <a:graphicData uri="http://schemas.openxmlformats.org/presentationml/2006/ole">
            <p:oleObj spid="_x0000_s21508" name="Worksheet" r:id="rId3" imgW="2108200" imgH="2324100" progId="Excel.Sheet.12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1764</Words>
  <Application>Microsoft Macintosh PowerPoint</Application>
  <PresentationFormat>On-screen Show (4:3)</PresentationFormat>
  <Paragraphs>367</Paragraphs>
  <Slides>26</Slides>
  <Notes>9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Office Theme</vt:lpstr>
      <vt:lpstr>Microsoft Excel Sheet</vt:lpstr>
      <vt:lpstr>Chapter 1</vt:lpstr>
      <vt:lpstr>Section 1.5</vt:lpstr>
      <vt:lpstr>Decimal Representation</vt:lpstr>
      <vt:lpstr>Binary Representation</vt:lpstr>
      <vt:lpstr>Converting Binary to Decimal</vt:lpstr>
      <vt:lpstr>Converting Decimal to Binary</vt:lpstr>
      <vt:lpstr>Example</vt:lpstr>
      <vt:lpstr>Binary Addition</vt:lpstr>
      <vt:lpstr>Examples</vt:lpstr>
      <vt:lpstr>Binary Subtraction</vt:lpstr>
      <vt:lpstr>Examples</vt:lpstr>
      <vt:lpstr>Circuits for Addition</vt:lpstr>
      <vt:lpstr>Addition Circuits Half-Adder</vt:lpstr>
      <vt:lpstr>Addition Circuits Full-Adder</vt:lpstr>
      <vt:lpstr>Addition Circuits Full-Adder</vt:lpstr>
      <vt:lpstr>Addition Circuits Full-Adder</vt:lpstr>
      <vt:lpstr>Unsigned Integers</vt:lpstr>
      <vt:lpstr>Unsigned Integers (cont.)</vt:lpstr>
      <vt:lpstr>Signed Integers</vt:lpstr>
      <vt:lpstr>Two’s Complement</vt:lpstr>
      <vt:lpstr>Two’s Complement Representation</vt:lpstr>
      <vt:lpstr>Two’s Complement Shortcut</vt:lpstr>
      <vt:lpstr>Two’s Complement Signed Integers</vt:lpstr>
      <vt:lpstr>Converting Binary (2’s C) to Decimal</vt:lpstr>
      <vt:lpstr>More Examples</vt:lpstr>
      <vt:lpstr>Converting Decimal to Binary (2’s C)</vt:lpstr>
    </vt:vector>
  </TitlesOfParts>
  <Company>UNCW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Karl Ricanek</dc:creator>
  <cp:lastModifiedBy>Karl Ricanek</cp:lastModifiedBy>
  <cp:revision>14</cp:revision>
  <dcterms:created xsi:type="dcterms:W3CDTF">2010-01-27T20:50:27Z</dcterms:created>
  <dcterms:modified xsi:type="dcterms:W3CDTF">2010-01-28T00:38:06Z</dcterms:modified>
</cp:coreProperties>
</file>